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7" r:id="rId9"/>
    <p:sldId id="288" r:id="rId10"/>
    <p:sldId id="294" r:id="rId11"/>
    <p:sldId id="289" r:id="rId12"/>
    <p:sldId id="290" r:id="rId13"/>
    <p:sldId id="291" r:id="rId14"/>
    <p:sldId id="370" r:id="rId15"/>
    <p:sldId id="371" r:id="rId16"/>
    <p:sldId id="372" r:id="rId17"/>
    <p:sldId id="373" r:id="rId18"/>
    <p:sldId id="356" r:id="rId19"/>
    <p:sldId id="369" r:id="rId20"/>
    <p:sldId id="302" r:id="rId21"/>
    <p:sldId id="377" r:id="rId22"/>
    <p:sldId id="374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79" r:id="rId33"/>
    <p:sldId id="313" r:id="rId34"/>
    <p:sldId id="314" r:id="rId35"/>
    <p:sldId id="315" r:id="rId36"/>
    <p:sldId id="318" r:id="rId37"/>
    <p:sldId id="316" r:id="rId38"/>
    <p:sldId id="317" r:id="rId39"/>
    <p:sldId id="320" r:id="rId40"/>
    <p:sldId id="321" r:id="rId41"/>
    <p:sldId id="322" r:id="rId42"/>
    <p:sldId id="380" r:id="rId43"/>
    <p:sldId id="375" r:id="rId44"/>
    <p:sldId id="325" r:id="rId45"/>
    <p:sldId id="326" r:id="rId46"/>
    <p:sldId id="327" r:id="rId47"/>
    <p:sldId id="328" r:id="rId48"/>
    <p:sldId id="376" r:id="rId49"/>
    <p:sldId id="381" r:id="rId50"/>
    <p:sldId id="329" r:id="rId51"/>
    <p:sldId id="330" r:id="rId52"/>
    <p:sldId id="331" r:id="rId53"/>
    <p:sldId id="332" r:id="rId54"/>
    <p:sldId id="333" r:id="rId55"/>
    <p:sldId id="334" r:id="rId56"/>
    <p:sldId id="382" r:id="rId57"/>
    <p:sldId id="335" r:id="rId58"/>
    <p:sldId id="378" r:id="rId59"/>
    <p:sldId id="336" r:id="rId60"/>
    <p:sldId id="337" r:id="rId61"/>
    <p:sldId id="338" r:id="rId62"/>
    <p:sldId id="360" r:id="rId63"/>
    <p:sldId id="383" r:id="rId64"/>
    <p:sldId id="362" r:id="rId65"/>
    <p:sldId id="361" r:id="rId66"/>
    <p:sldId id="365" r:id="rId67"/>
    <p:sldId id="366" r:id="rId68"/>
    <p:sldId id="339" r:id="rId69"/>
    <p:sldId id="357" r:id="rId70"/>
    <p:sldId id="346" r:id="rId71"/>
    <p:sldId id="341" r:id="rId72"/>
    <p:sldId id="347" r:id="rId73"/>
    <p:sldId id="352" r:id="rId74"/>
    <p:sldId id="364" r:id="rId75"/>
    <p:sldId id="350" r:id="rId76"/>
    <p:sldId id="351" r:id="rId7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0">
          <p15:clr>
            <a:srgbClr val="A4A3A4"/>
          </p15:clr>
        </p15:guide>
        <p15:guide id="2" orient="horz" pos="397">
          <p15:clr>
            <a:srgbClr val="A4A3A4"/>
          </p15:clr>
        </p15:guide>
        <p15:guide id="3" orient="horz" pos="815">
          <p15:clr>
            <a:srgbClr val="A4A3A4"/>
          </p15:clr>
        </p15:guide>
        <p15:guide id="4" pos="420">
          <p15:clr>
            <a:srgbClr val="A4A3A4"/>
          </p15:clr>
        </p15:guide>
        <p15:guide id="5" pos="53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2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94660"/>
  </p:normalViewPr>
  <p:slideViewPr>
    <p:cSldViewPr snapToGrid="0" snapToObjects="1">
      <p:cViewPr varScale="1">
        <p:scale>
          <a:sx n="138" d="100"/>
          <a:sy n="138" d="100"/>
        </p:scale>
        <p:origin x="1182" y="120"/>
      </p:cViewPr>
      <p:guideLst>
        <p:guide orient="horz" pos="2920"/>
        <p:guide orient="horz" pos="397"/>
        <p:guide orient="horz" pos="815"/>
        <p:guide pos="420"/>
        <p:guide pos="53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04933-2342-4CA2-920D-6CFAE4AF42F0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8C508-9378-416B-A78D-286D552874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5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8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3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93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32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4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7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3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83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5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18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77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2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344089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43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75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92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8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89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58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95325"/>
            <a:ext cx="6089650" cy="34258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Easily</a:t>
            </a:r>
            <a:r>
              <a:rPr lang="en-US" baseline="0" dirty="0" smtClean="0"/>
              <a:t> lost in huge amount of products for choices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2E49B2CD-D413-480C-B88D-FAACAAF61A0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4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16x9_Title imag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80000" cy="51683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68172" y="1253056"/>
            <a:ext cx="5578628" cy="938718"/>
          </a:xfrm>
        </p:spPr>
        <p:txBody>
          <a:bodyPr/>
          <a:lstStyle>
            <a:lvl1pPr>
              <a:lnSpc>
                <a:spcPts val="36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35907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66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7592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8894 FEIT branded materials_Campus Screen PPT16x9_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80000" cy="51683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659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45" y="1251477"/>
            <a:ext cx="8130122" cy="29649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</p:sldLayoutIdLst>
  <p:hf sldNum="0"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600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000"/>
        </a:lnSpc>
        <a:spcBef>
          <a:spcPts val="0"/>
        </a:spcBef>
        <a:spcAft>
          <a:spcPts val="800"/>
        </a:spcAft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400"/>
        </a:spcAft>
        <a:buFontTx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ts val="2000"/>
        </a:lnSpc>
        <a:spcBef>
          <a:spcPts val="0"/>
        </a:spcBef>
        <a:spcAft>
          <a:spcPts val="8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900" algn="l" defTabSz="914400" rtl="0" eaLnBrk="1" latinLnBrk="0" hangingPunct="1">
        <a:lnSpc>
          <a:spcPts val="2000"/>
        </a:lnSpc>
        <a:spcBef>
          <a:spcPts val="0"/>
        </a:spcBef>
        <a:spcAft>
          <a:spcPts val="8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914400" rtl="0" eaLnBrk="1" latinLnBrk="0" hangingPunct="1">
        <a:lnSpc>
          <a:spcPts val="2000"/>
        </a:lnSpc>
        <a:spcBef>
          <a:spcPts val="0"/>
        </a:spcBef>
        <a:spcAft>
          <a:spcPts val="800"/>
        </a:spcAft>
        <a:buFont typeface="Arial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emf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0.png"/><Relationship Id="rId5" Type="http://schemas.openxmlformats.org/officeDocument/2006/relationships/image" Target="../media/image27.emf"/><Relationship Id="rId4" Type="http://schemas.openxmlformats.org/officeDocument/2006/relationships/package" Target="../embeddings/Microsoft_Visio___3.vsd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6.png"/><Relationship Id="rId5" Type="http://schemas.openxmlformats.org/officeDocument/2006/relationships/image" Target="../media/image37.emf"/><Relationship Id="rId4" Type="http://schemas.openxmlformats.org/officeDocument/2006/relationships/package" Target="../embeddings/Microsoft_Visio___4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171" y="1322248"/>
            <a:ext cx="7474543" cy="2354433"/>
          </a:xfrm>
        </p:spPr>
        <p:txBody>
          <a:bodyPr/>
          <a:lstStyle/>
          <a:p>
            <a:r>
              <a:rPr lang="en-US" dirty="0"/>
              <a:t>Modeling Non-IID Recommender Systems with Heterogeneous Data using Machine Learning Approach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251734" y="3561334"/>
            <a:ext cx="380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Presenter: </a:t>
            </a:r>
            <a:r>
              <a:rPr lang="en-US" dirty="0" smtClean="0">
                <a:solidFill>
                  <a:schemeClr val="bg1"/>
                </a:solidFill>
              </a:rPr>
              <a:t>Liang Hu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Principal Supervisor: </a:t>
            </a:r>
            <a:r>
              <a:rPr lang="en-US" dirty="0" err="1" smtClean="0">
                <a:solidFill>
                  <a:schemeClr val="bg1"/>
                </a:solidFill>
              </a:rPr>
              <a:t>Longbing</a:t>
            </a:r>
            <a:r>
              <a:rPr lang="en-US" dirty="0" smtClean="0">
                <a:solidFill>
                  <a:schemeClr val="bg1"/>
                </a:solidFill>
              </a:rPr>
              <a:t> Cao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Co-supervisor: Guandong Xu</a:t>
            </a:r>
          </a:p>
        </p:txBody>
      </p:sp>
    </p:spTree>
    <p:extLst>
      <p:ext uri="{BB962C8B-B14F-4D97-AF65-F5344CB8AC3E}">
        <p14:creationId xmlns:p14="http://schemas.microsoft.com/office/powerpoint/2010/main" val="33555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694260" y="1113235"/>
            <a:ext cx="5725715" cy="29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34000"/>
              </a:spcBef>
              <a:buFontTx/>
              <a:buNone/>
            </a:pPr>
            <a:endParaRPr lang="zh-CN" altLang="en-US" sz="1500">
              <a:latin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Research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defRPr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Preliminary</a:t>
            </a:r>
          </a:p>
          <a:p>
            <a:pPr>
              <a:defRPr/>
            </a:pP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Research Problems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Conclusion and Future Work</a:t>
            </a:r>
          </a:p>
          <a:p>
            <a:pPr>
              <a:defRPr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4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altLang="zh-CN" dirty="0" smtClean="0"/>
              <a:t>Challenges in Recommender Systems</a:t>
            </a:r>
            <a:endParaRPr lang="en-US" sz="20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Data Sparsity</a:t>
            </a:r>
          </a:p>
          <a:p>
            <a:pPr marL="387450" lvl="2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In real-world recommender systems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the data generally follow the </a:t>
            </a:r>
            <a:r>
              <a:rPr lang="en-US" sz="1200" dirty="0" smtClean="0">
                <a:solidFill>
                  <a:srgbClr val="FF0000"/>
                </a:solidFill>
              </a:rPr>
              <a:t>power-law distribution</a:t>
            </a:r>
            <a:r>
              <a:rPr lang="en-US" sz="1200" dirty="0" smtClean="0"/>
              <a:t>, </a:t>
            </a:r>
            <a:r>
              <a:rPr lang="en-US" altLang="zh-CN" sz="1200" dirty="0" smtClean="0"/>
              <a:t>that is, the majority of users and items are associated with few data, so the user-item matrix is often </a:t>
            </a:r>
            <a:r>
              <a:rPr lang="en-US" altLang="zh-CN" sz="1200" dirty="0" smtClean="0">
                <a:solidFill>
                  <a:srgbClr val="FF0000"/>
                </a:solidFill>
              </a:rPr>
              <a:t>very sparse.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Cold </a:t>
            </a:r>
            <a:r>
              <a:rPr lang="en-US" b="1" dirty="0" smtClean="0"/>
              <a:t>Start</a:t>
            </a:r>
          </a:p>
          <a:p>
            <a:pPr marL="387450" lvl="2" indent="-171450">
              <a:buFont typeface="Arial" panose="020B0604020202020204" pitchFamily="34" charset="0"/>
              <a:buChar char="•"/>
            </a:pPr>
            <a:r>
              <a:rPr lang="en-US" altLang="zh-CN" sz="1200" dirty="0" smtClean="0"/>
              <a:t>When new users or new items are added, the system cannot do recommendation for these users and on these items due to the lack of data.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91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Heterogeneity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Items may belong to </a:t>
            </a:r>
            <a:r>
              <a:rPr lang="en-US" sz="1400" b="1" dirty="0" smtClean="0">
                <a:solidFill>
                  <a:srgbClr val="FF0000"/>
                </a:solidFill>
              </a:rPr>
              <a:t>different categories and fields</a:t>
            </a:r>
            <a:r>
              <a:rPr lang="en-US" sz="1400" dirty="0" smtClean="0"/>
              <a:t>, so they often have different features.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Similarly, user behavior also has heterogeneity due to the differences of </a:t>
            </a:r>
            <a:r>
              <a:rPr lang="en-US" sz="1400" b="1" dirty="0" smtClean="0">
                <a:solidFill>
                  <a:srgbClr val="FF0000"/>
                </a:solidFill>
              </a:rPr>
              <a:t>age, gender, occupation and characteristic</a:t>
            </a:r>
            <a:r>
              <a:rPr lang="en-US" sz="1400" dirty="0" smtClean="0"/>
              <a:t>.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400" dirty="0"/>
              <a:t>As a result, they cannot be modeled with the same feature specification or distribution.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Vulnerability</a:t>
            </a:r>
          </a:p>
          <a:p>
            <a:pPr marL="3874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As the open environment of the Internet, recommender systems have to confront with false information and malicious attacks. A </a:t>
            </a:r>
            <a:r>
              <a:rPr lang="en-US" sz="1200" b="1" dirty="0">
                <a:solidFill>
                  <a:srgbClr val="FF0000"/>
                </a:solidFill>
              </a:rPr>
              <a:t>shilling attack</a:t>
            </a:r>
            <a:r>
              <a:rPr lang="en-US" sz="1200" dirty="0"/>
              <a:t> refers to a group of spam users intentionally providing fake feedback, e.g., </a:t>
            </a:r>
            <a:r>
              <a:rPr lang="en-US" sz="1200" b="1" dirty="0">
                <a:solidFill>
                  <a:srgbClr val="FF0000"/>
                </a:solidFill>
              </a:rPr>
              <a:t>much higher or lower</a:t>
            </a:r>
            <a:r>
              <a:rPr lang="en-US" sz="1200" dirty="0"/>
              <a:t> ratings than a true rating to bias the ratings and the recommendations for them.</a:t>
            </a:r>
            <a:endParaRPr lang="en-US" sz="1050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altLang="zh-CN" dirty="0"/>
              <a:t>Challenges in Recommender 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3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Multi-information </a:t>
            </a:r>
            <a:r>
              <a:rPr lang="en-US" b="1" dirty="0" smtClean="0"/>
              <a:t>Integration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How </a:t>
            </a:r>
            <a:r>
              <a:rPr lang="en-US" sz="1600" dirty="0"/>
              <a:t>to effectively connect these distributed data sources and integrate multi-information from multiple domains and multiple systems is a big challenge. </a:t>
            </a:r>
            <a:endParaRPr lang="en-US" sz="1600" dirty="0" smtClean="0"/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Social </a:t>
            </a:r>
            <a:r>
              <a:rPr lang="en-US" b="1" dirty="0" smtClean="0"/>
              <a:t>Influence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Because </a:t>
            </a:r>
            <a:r>
              <a:rPr lang="en-US" sz="1400" dirty="0"/>
              <a:t>people live in society, people are often influenced by various social factors when making decisions. </a:t>
            </a:r>
            <a:endParaRPr lang="en-US" sz="1400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U</a:t>
            </a:r>
            <a:r>
              <a:rPr lang="en-US" sz="1400" dirty="0" smtClean="0"/>
              <a:t>tilizing </a:t>
            </a:r>
            <a:r>
              <a:rPr lang="en-US" sz="1400" dirty="0"/>
              <a:t>social information will be very helpful in improving the recommendation results and relieve the data sparsity and cold-start problem. 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altLang="zh-CN" dirty="0"/>
              <a:t>Challenges in Recommender 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91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Non-IID Recommender Systems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Non-IID (</a:t>
            </a:r>
            <a:r>
              <a:rPr lang="en-US" b="1" dirty="0" smtClean="0">
                <a:solidFill>
                  <a:srgbClr val="FF0000"/>
                </a:solidFill>
              </a:rPr>
              <a:t>Non-identical</a:t>
            </a:r>
            <a:r>
              <a:rPr lang="en-US" b="1" dirty="0" smtClean="0"/>
              <a:t> or </a:t>
            </a:r>
            <a:r>
              <a:rPr lang="en-US" b="1" dirty="0" smtClean="0">
                <a:solidFill>
                  <a:srgbClr val="FF0000"/>
                </a:solidFill>
              </a:rPr>
              <a:t>Non-independent</a:t>
            </a:r>
            <a:r>
              <a:rPr lang="en-US" b="1" dirty="0" smtClean="0"/>
              <a:t>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Modeling non-identity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Due to the </a:t>
            </a:r>
            <a:r>
              <a:rPr lang="en-US" b="1" dirty="0" smtClean="0">
                <a:solidFill>
                  <a:srgbClr val="FF0000"/>
                </a:solidFill>
              </a:rPr>
              <a:t>heterogeneity</a:t>
            </a:r>
            <a:r>
              <a:rPr lang="en-US" dirty="0" smtClean="0"/>
              <a:t> of users, items and domains, it is </a:t>
            </a:r>
            <a:r>
              <a:rPr lang="en-US" altLang="zh-CN" dirty="0" smtClean="0"/>
              <a:t>improper </a:t>
            </a:r>
            <a:r>
              <a:rPr lang="en-US" dirty="0" smtClean="0"/>
              <a:t>to model the features of all users or items using identical distributions</a:t>
            </a:r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Modeling non-independency</a:t>
            </a:r>
            <a:endParaRPr lang="en-US" dirty="0"/>
          </a:p>
          <a:p>
            <a:pPr marL="717750" lvl="3" indent="-285750">
              <a:buFont typeface="Arial" panose="020B0604020202020204" pitchFamily="34" charset="0"/>
              <a:buChar char="•"/>
            </a:pPr>
            <a:r>
              <a:rPr lang="en-US" dirty="0" smtClean="0"/>
              <a:t>Recommender systems </a:t>
            </a:r>
            <a:r>
              <a:rPr lang="en-US" altLang="zh-CN" dirty="0" smtClean="0"/>
              <a:t>were</a:t>
            </a:r>
            <a:r>
              <a:rPr lang="en-US" dirty="0" smtClean="0"/>
              <a:t> born with non-independency, they always need to </a:t>
            </a:r>
            <a:r>
              <a:rPr lang="en-US" dirty="0" smtClean="0">
                <a:solidFill>
                  <a:srgbClr val="FF0000"/>
                </a:solidFill>
              </a:rPr>
              <a:t>couple with related users, items, domains and other information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</a:t>
            </a:r>
            <a:r>
              <a:rPr lang="en-US" dirty="0" smtClean="0"/>
              <a:t>non-identity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Heteroskedastic modeling for recommendation in long tail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Modeling non-identical user feature distribution, </a:t>
            </a:r>
            <a:r>
              <a:rPr lang="en-US" sz="1600" dirty="0"/>
              <a:t>non-identical </a:t>
            </a:r>
            <a:r>
              <a:rPr lang="en-US" sz="1600" dirty="0" smtClean="0"/>
              <a:t>item </a:t>
            </a:r>
            <a:r>
              <a:rPr lang="en-US" sz="1600" dirty="0"/>
              <a:t>feature </a:t>
            </a:r>
            <a:r>
              <a:rPr lang="en-US" sz="1600" dirty="0" smtClean="0"/>
              <a:t>distribution and </a:t>
            </a:r>
            <a:r>
              <a:rPr lang="en-US" sz="1600" dirty="0"/>
              <a:t>non-identical </a:t>
            </a:r>
            <a:r>
              <a:rPr lang="en-US" sz="1600" dirty="0" smtClean="0"/>
              <a:t>choice distribution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Non-identical regularization (L2 regularization corresponds to Gaussian prior)</a:t>
            </a:r>
            <a:endParaRPr lang="en-US" sz="1600" dirty="0"/>
          </a:p>
          <a:p>
            <a:pPr lvl="2" indent="0">
              <a:buNone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565090" y="3668706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  <p:sp>
        <p:nvSpPr>
          <p:cNvPr id="7" name="矩形 6"/>
          <p:cNvSpPr/>
          <p:nvPr/>
        </p:nvSpPr>
        <p:spPr>
          <a:xfrm>
            <a:off x="233037" y="3109756"/>
            <a:ext cx="8743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Wei Cao,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Bayesian Heteroskedastic Choice Modeling on Non-identically Distributed Linkages, ICDM 2014</a:t>
            </a:r>
          </a:p>
        </p:txBody>
      </p:sp>
    </p:spTree>
    <p:extLst>
      <p:ext uri="{BB962C8B-B14F-4D97-AF65-F5344CB8AC3E}">
        <p14:creationId xmlns:p14="http://schemas.microsoft.com/office/powerpoint/2010/main" val="224730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</a:t>
            </a:r>
            <a:r>
              <a:rPr lang="en-US" dirty="0" smtClean="0"/>
              <a:t>non-identity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Cross domain data (</a:t>
            </a:r>
            <a:r>
              <a:rPr lang="en-US" sz="1600" dirty="0"/>
              <a:t>non-identical domain </a:t>
            </a:r>
            <a:r>
              <a:rPr lang="en-US" sz="1600" dirty="0" smtClean="0"/>
              <a:t>distribution </a:t>
            </a:r>
            <a:r>
              <a:rPr lang="en-US" altLang="zh-CN" sz="1600" dirty="0" smtClean="0"/>
              <a:t>due to heterogeneity</a:t>
            </a:r>
            <a:r>
              <a:rPr lang="en-US" sz="1600" dirty="0" smtClean="0"/>
              <a:t>)</a:t>
            </a:r>
            <a:endParaRPr lang="en-US" sz="1600" dirty="0"/>
          </a:p>
          <a:p>
            <a:pPr lvl="2" indent="0">
              <a:buNone/>
            </a:pPr>
            <a:endParaRPr lang="en-US" sz="1600" dirty="0"/>
          </a:p>
          <a:p>
            <a:pPr lvl="2" indent="0">
              <a:buNone/>
            </a:pPr>
            <a:endParaRPr lang="en-US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Multilevel </a:t>
            </a:r>
            <a:r>
              <a:rPr lang="en-US" sz="1600" dirty="0" smtClean="0"/>
              <a:t>data (non-identical </a:t>
            </a:r>
            <a:r>
              <a:rPr lang="en-US" sz="1600" dirty="0"/>
              <a:t>domain distribution, community </a:t>
            </a:r>
            <a:r>
              <a:rPr lang="en-US" sz="1600" dirty="0" smtClean="0"/>
              <a:t>distribution)</a:t>
            </a:r>
            <a:endParaRPr lang="en-US" sz="16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 indent="0">
              <a:buNone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589677" y="2002343"/>
            <a:ext cx="8030253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Can Zhu: Personalized recommendation via cross-domain triadic factorization. WWW </a:t>
            </a:r>
            <a:r>
              <a:rPr lang="en-US" sz="900" dirty="0" smtClean="0"/>
              <a:t>2013</a:t>
            </a:r>
          </a:p>
          <a:p>
            <a:pPr>
              <a:spcBef>
                <a:spcPts val="150"/>
              </a:spcBef>
            </a:pPr>
            <a:r>
              <a:rPr lang="en-US" sz="900" dirty="0"/>
              <a:t>Liang </a:t>
            </a:r>
            <a:r>
              <a:rPr lang="en-US" sz="900" dirty="0" smtClean="0"/>
              <a:t>Hu, </a:t>
            </a:r>
            <a:r>
              <a:rPr lang="en-US" sz="900" dirty="0" err="1" smtClean="0"/>
              <a:t>Longbing</a:t>
            </a:r>
            <a:r>
              <a:rPr lang="en-US" sz="900" dirty="0" smtClean="0"/>
              <a:t>, </a:t>
            </a:r>
            <a:r>
              <a:rPr lang="en-US" sz="900" dirty="0"/>
              <a:t>Jian </a:t>
            </a:r>
            <a:r>
              <a:rPr lang="en-US" sz="900" dirty="0" smtClean="0"/>
              <a:t>Cao, </a:t>
            </a:r>
            <a:r>
              <a:rPr lang="en-US" sz="900" dirty="0" err="1"/>
              <a:t>Zhiping</a:t>
            </a:r>
            <a:r>
              <a:rPr lang="en-US" sz="900" dirty="0"/>
              <a:t> Gu</a:t>
            </a:r>
            <a:r>
              <a:rPr lang="en-US" sz="900" dirty="0" smtClean="0"/>
              <a:t>, </a:t>
            </a:r>
            <a:r>
              <a:rPr lang="en-US" sz="900" dirty="0"/>
              <a:t>Guandong </a:t>
            </a:r>
            <a:r>
              <a:rPr lang="en-US" sz="900" dirty="0" smtClean="0"/>
              <a:t>Xu, </a:t>
            </a:r>
            <a:r>
              <a:rPr lang="en-US" sz="900" dirty="0"/>
              <a:t>&amp; </a:t>
            </a:r>
            <a:r>
              <a:rPr lang="en-US" sz="900" dirty="0" err="1" smtClean="0"/>
              <a:t>Dingyu</a:t>
            </a:r>
            <a:r>
              <a:rPr lang="en-US" sz="900" dirty="0" smtClean="0"/>
              <a:t> Yang</a:t>
            </a:r>
            <a:r>
              <a:rPr lang="en-US" sz="900" dirty="0"/>
              <a:t>:</a:t>
            </a:r>
            <a:r>
              <a:rPr lang="en-US" sz="900" dirty="0" smtClean="0"/>
              <a:t> </a:t>
            </a:r>
            <a:r>
              <a:rPr lang="en-US" sz="900" dirty="0"/>
              <a:t>Learning Informative Priors from Heterogeneous Domains to Improve Recommendation in Cold-Start User Domains. ACM Trans. Inf. Syst., (2016)</a:t>
            </a:r>
          </a:p>
        </p:txBody>
      </p:sp>
      <p:sp>
        <p:nvSpPr>
          <p:cNvPr id="9" name="矩形 8"/>
          <p:cNvSpPr/>
          <p:nvPr/>
        </p:nvSpPr>
        <p:spPr>
          <a:xfrm>
            <a:off x="610142" y="3055856"/>
            <a:ext cx="79893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Jie</a:t>
            </a:r>
            <a:r>
              <a:rPr lang="en-US" sz="900" dirty="0"/>
              <a:t> Wang,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</a:t>
            </a:r>
            <a:r>
              <a:rPr lang="en-US" sz="900" dirty="0" err="1"/>
              <a:t>Longbing</a:t>
            </a:r>
            <a:r>
              <a:rPr lang="en-US" sz="900" dirty="0"/>
              <a:t> Cao, Cross-Domain Collaborative Filtering via Bilinear Multilevel Analysis, IJCAI 2013</a:t>
            </a:r>
          </a:p>
        </p:txBody>
      </p:sp>
    </p:spTree>
    <p:extLst>
      <p:ext uri="{BB962C8B-B14F-4D97-AF65-F5344CB8AC3E}">
        <p14:creationId xmlns:p14="http://schemas.microsoft.com/office/powerpoint/2010/main" val="187466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1251477"/>
            <a:ext cx="8130122" cy="31404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Modeling </a:t>
            </a:r>
            <a:r>
              <a:rPr lang="en-US" dirty="0"/>
              <a:t>non-independency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Social Influence (coupling related users’ feedback)</a:t>
            </a:r>
            <a:endParaRPr lang="en-US" sz="1600" dirty="0"/>
          </a:p>
          <a:p>
            <a:pPr lvl="2" indent="0">
              <a:buNone/>
            </a:pPr>
            <a:endParaRPr lang="en-US" sz="16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Group-based Recommendation (joint decision)</a:t>
            </a:r>
            <a:endParaRPr lang="en-US" sz="16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Session-based </a:t>
            </a:r>
            <a:r>
              <a:rPr lang="en-US" sz="1600" dirty="0"/>
              <a:t>Recommendation </a:t>
            </a:r>
            <a:r>
              <a:rPr lang="en-US" sz="1600" dirty="0" smtClean="0"/>
              <a:t>(context dependent)</a:t>
            </a:r>
            <a:endParaRPr lang="en-US" sz="1600" dirty="0"/>
          </a:p>
          <a:p>
            <a:pPr lvl="2" indent="0">
              <a:buNone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Cross-domain recommendation (multi-domain joint modeling)</a:t>
            </a:r>
            <a:endParaRPr lang="en-US" sz="16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80262" y="1972757"/>
            <a:ext cx="88490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900" dirty="0" smtClean="0"/>
              <a:t>., </a:t>
            </a:r>
            <a:r>
              <a:rPr lang="en-US" sz="900" dirty="0"/>
              <a:t>2017</a:t>
            </a:r>
          </a:p>
        </p:txBody>
      </p:sp>
      <p:sp>
        <p:nvSpPr>
          <p:cNvPr id="10" name="矩形 9"/>
          <p:cNvSpPr/>
          <p:nvPr/>
        </p:nvSpPr>
        <p:spPr>
          <a:xfrm>
            <a:off x="490384" y="2733937"/>
            <a:ext cx="822883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Wei Cao, Deep Modeling of Group Preferences for Group-based Recommendation, AAAI 2014</a:t>
            </a:r>
          </a:p>
        </p:txBody>
      </p:sp>
      <p:sp>
        <p:nvSpPr>
          <p:cNvPr id="12" name="矩形 11"/>
          <p:cNvSpPr/>
          <p:nvPr/>
        </p:nvSpPr>
        <p:spPr>
          <a:xfrm>
            <a:off x="931439" y="3349422"/>
            <a:ext cx="73467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Hu, L., Cao, L., Wang, S., Xu, G., Cao, J. and Gu, Z. 2017. Diversifying personalized recommendation with user-session context. </a:t>
            </a:r>
            <a:r>
              <a:rPr lang="en-US" sz="900" dirty="0" smtClean="0"/>
              <a:t>(IJCAI’17</a:t>
            </a:r>
            <a:r>
              <a:rPr lang="en-US" sz="900" dirty="0"/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589672" y="3964907"/>
            <a:ext cx="8030253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Can Zhu: Personalized recommendation via cross-domain triadic factorization. WWW </a:t>
            </a:r>
            <a:r>
              <a:rPr lang="en-US" sz="900" dirty="0" smtClean="0"/>
              <a:t>2013</a:t>
            </a:r>
          </a:p>
          <a:p>
            <a:pPr>
              <a:spcBef>
                <a:spcPts val="150"/>
              </a:spcBef>
            </a:pPr>
            <a:r>
              <a:rPr lang="en-US" sz="900" dirty="0"/>
              <a:t>Liang </a:t>
            </a:r>
            <a:r>
              <a:rPr lang="en-US" sz="900" dirty="0" smtClean="0"/>
              <a:t>Hu, </a:t>
            </a:r>
            <a:r>
              <a:rPr lang="en-US" sz="900" dirty="0" err="1" smtClean="0"/>
              <a:t>Longbing</a:t>
            </a:r>
            <a:r>
              <a:rPr lang="en-US" sz="900" dirty="0" smtClean="0"/>
              <a:t>, </a:t>
            </a:r>
            <a:r>
              <a:rPr lang="en-US" sz="900" dirty="0"/>
              <a:t>Jian </a:t>
            </a:r>
            <a:r>
              <a:rPr lang="en-US" sz="900" dirty="0" smtClean="0"/>
              <a:t>Cao, </a:t>
            </a:r>
            <a:r>
              <a:rPr lang="en-US" sz="900" dirty="0" err="1"/>
              <a:t>Zhiping</a:t>
            </a:r>
            <a:r>
              <a:rPr lang="en-US" sz="900" dirty="0"/>
              <a:t> Gu</a:t>
            </a:r>
            <a:r>
              <a:rPr lang="en-US" sz="900" dirty="0" smtClean="0"/>
              <a:t>, </a:t>
            </a:r>
            <a:r>
              <a:rPr lang="en-US" sz="900" dirty="0"/>
              <a:t>Guandong </a:t>
            </a:r>
            <a:r>
              <a:rPr lang="en-US" sz="900" dirty="0" smtClean="0"/>
              <a:t>Xu, </a:t>
            </a:r>
            <a:r>
              <a:rPr lang="en-US" sz="900" dirty="0"/>
              <a:t>&amp; </a:t>
            </a:r>
            <a:r>
              <a:rPr lang="en-US" sz="900" dirty="0" err="1" smtClean="0"/>
              <a:t>Dingyu</a:t>
            </a:r>
            <a:r>
              <a:rPr lang="en-US" sz="900" dirty="0" smtClean="0"/>
              <a:t> Yang</a:t>
            </a:r>
            <a:r>
              <a:rPr lang="en-US" sz="900" dirty="0"/>
              <a:t>:</a:t>
            </a:r>
            <a:r>
              <a:rPr lang="en-US" sz="900" dirty="0" smtClean="0"/>
              <a:t> </a:t>
            </a:r>
            <a:r>
              <a:rPr lang="en-US" sz="900" dirty="0"/>
              <a:t>Learning Informative Priors from Heterogeneous Domains to Improve Recommendation in Cold-Start User Domains. ACM Trans. Inf. Syst., (2016)</a:t>
            </a:r>
          </a:p>
        </p:txBody>
      </p:sp>
    </p:spTree>
    <p:extLst>
      <p:ext uri="{BB962C8B-B14F-4D97-AF65-F5344CB8AC3E}">
        <p14:creationId xmlns:p14="http://schemas.microsoft.com/office/powerpoint/2010/main" val="43682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694260" y="1113235"/>
            <a:ext cx="5725715" cy="29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34000"/>
              </a:spcBef>
              <a:buFontTx/>
              <a:buNone/>
            </a:pPr>
            <a:endParaRPr lang="zh-CN" altLang="en-US" sz="1500">
              <a:latin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Research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defRPr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Preliminary</a:t>
            </a:r>
          </a:p>
          <a:p>
            <a:pPr>
              <a:defRPr/>
            </a:pP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Research Problems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Conclusion and Future Work</a:t>
            </a:r>
          </a:p>
          <a:p>
            <a:pPr>
              <a:defRPr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2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dirty="0" smtClean="0"/>
              <a:t>Problem: Recommendation in Long Tail</a:t>
            </a:r>
            <a:endParaRPr lang="en-US" dirty="0"/>
          </a:p>
        </p:txBody>
      </p:sp>
      <p:sp>
        <p:nvSpPr>
          <p:cNvPr id="5" name="竖排文字占位符 2"/>
          <p:cNvSpPr txBox="1">
            <a:spLocks/>
          </p:cNvSpPr>
          <p:nvPr/>
        </p:nvSpPr>
        <p:spPr>
          <a:xfrm>
            <a:off x="539745" y="1251477"/>
            <a:ext cx="8130122" cy="29649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400"/>
              </a:spcAft>
              <a:buFontTx/>
              <a:buNone/>
              <a:defRPr sz="2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9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800"/>
              </a:spcAft>
              <a:buFont typeface="Arial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For most users or items, they only accounts for very few data points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I</a:t>
            </a:r>
            <a:r>
              <a:rPr lang="en-US" sz="1600" dirty="0" smtClean="0"/>
              <a:t>mproving </a:t>
            </a:r>
            <a:r>
              <a:rPr lang="en-US" sz="1600" dirty="0"/>
              <a:t>the quality of recommendations for tail users and </a:t>
            </a:r>
            <a:r>
              <a:rPr lang="en-US" sz="1600" dirty="0" smtClean="0"/>
              <a:t>items will </a:t>
            </a:r>
            <a:r>
              <a:rPr lang="en-US" sz="1600" dirty="0"/>
              <a:t>be a great benefit for both </a:t>
            </a:r>
            <a:r>
              <a:rPr lang="en-US" sz="1600" b="1" dirty="0">
                <a:solidFill>
                  <a:srgbClr val="FF0000"/>
                </a:solidFill>
              </a:rPr>
              <a:t>business profits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and the </a:t>
            </a:r>
            <a:r>
              <a:rPr lang="en-US" sz="1600" b="1" dirty="0">
                <a:solidFill>
                  <a:srgbClr val="FF0000"/>
                </a:solidFill>
              </a:rPr>
              <a:t>user’s experience</a:t>
            </a:r>
            <a:r>
              <a:rPr lang="en-US" sz="1600" dirty="0"/>
              <a:t>.</a:t>
            </a:r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68" y="2512852"/>
            <a:ext cx="5924225" cy="15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5"/>
          <p:cNvSpPr txBox="1">
            <a:spLocks noChangeArrowheads="1"/>
          </p:cNvSpPr>
          <p:nvPr/>
        </p:nvSpPr>
        <p:spPr bwMode="black">
          <a:xfrm>
            <a:off x="2033588" y="192882"/>
            <a:ext cx="50494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endParaRPr lang="zh-CN" altLang="en-US" sz="24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Rectangle 4"/>
          <p:cNvSpPr>
            <a:spLocks noChangeArrowheads="1"/>
          </p:cNvSpPr>
          <p:nvPr/>
        </p:nvSpPr>
        <p:spPr bwMode="auto">
          <a:xfrm>
            <a:off x="1694260" y="1113235"/>
            <a:ext cx="5725715" cy="29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34000"/>
              </a:spcBef>
              <a:buFontTx/>
              <a:buNone/>
            </a:pPr>
            <a:endParaRPr lang="zh-CN" altLang="en-US" sz="1500">
              <a:latin typeface="Times New Roman" panose="02020603050405020304" pitchFamily="18" charset="0"/>
            </a:endParaRPr>
          </a:p>
        </p:txBody>
      </p:sp>
      <p:sp>
        <p:nvSpPr>
          <p:cNvPr id="5124" name="标题 5"/>
          <p:cNvSpPr>
            <a:spLocks noGrp="1"/>
          </p:cNvSpPr>
          <p:nvPr>
            <p:ph type="title"/>
          </p:nvPr>
        </p:nvSpPr>
        <p:spPr bwMode="auto">
          <a:xfrm>
            <a:off x="539745" y="355217"/>
            <a:ext cx="8130122" cy="4283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 smtClean="0"/>
              <a:t>Outline</a:t>
            </a:r>
            <a:endParaRPr lang="en-US" dirty="0" smtClean="0"/>
          </a:p>
        </p:txBody>
      </p:sp>
      <p:sp>
        <p:nvSpPr>
          <p:cNvPr id="5125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Research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Preliminary</a:t>
            </a:r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Research Problems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3919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Link Analysis &amp; Prediction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100" dirty="0"/>
              <a:t>Social </a:t>
            </a:r>
            <a:r>
              <a:rPr lang="en-US" altLang="zh-CN" sz="1100" dirty="0" smtClean="0"/>
              <a:t>Networks (links between users</a:t>
            </a:r>
            <a:r>
              <a:rPr lang="en-US" altLang="zh-CN" sz="1100" dirty="0"/>
              <a:t>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100" dirty="0"/>
              <a:t>Recommender </a:t>
            </a:r>
            <a:r>
              <a:rPr lang="en-US" altLang="zh-CN" sz="1100" dirty="0" smtClean="0"/>
              <a:t>Systems</a:t>
            </a:r>
            <a:r>
              <a:rPr lang="zh-CN" altLang="en-US" sz="1100" dirty="0" smtClean="0"/>
              <a:t> </a:t>
            </a:r>
            <a:r>
              <a:rPr lang="en-US" altLang="zh-CN" sz="1100" dirty="0"/>
              <a:t>(links between </a:t>
            </a:r>
            <a:r>
              <a:rPr lang="en-US" altLang="zh-CN" sz="1100" dirty="0" smtClean="0"/>
              <a:t>users and items)</a:t>
            </a:r>
            <a:endParaRPr lang="en-US" altLang="zh-CN" sz="11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altLang="zh-CN" sz="1100" dirty="0"/>
          </a:p>
        </p:txBody>
      </p:sp>
      <p:pic>
        <p:nvPicPr>
          <p:cNvPr id="7" name="Picture 6" descr="http://www.larahadi.com/wp-content/uploads/2012/11/social-medi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80" y="2254076"/>
            <a:ext cx="2135641" cy="205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cdn.business2community.com/wp-content/uploads/2014/08/recommendation_typ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48" y="2120587"/>
            <a:ext cx="3557588" cy="20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401481" y="4261930"/>
            <a:ext cx="8743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Wei Cao,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Bayesian Heteroskedastic Choice Modeling on Non-identically Distributed Linkages, ICDM 2014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3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</a:t>
            </a:r>
            <a:r>
              <a:rPr lang="en-US" dirty="0" smtClean="0"/>
              <a:t>non-identity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Heteroskedastic modeling for recommendation in long tail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Modeling </a:t>
            </a:r>
            <a:r>
              <a:rPr lang="en-US" sz="1600" dirty="0" smtClean="0">
                <a:solidFill>
                  <a:srgbClr val="FF0000"/>
                </a:solidFill>
              </a:rPr>
              <a:t>non-identical user feature distribution</a:t>
            </a:r>
            <a:r>
              <a:rPr lang="en-US" sz="1600" dirty="0" smtClean="0"/>
              <a:t>, </a:t>
            </a:r>
            <a:r>
              <a:rPr lang="en-US" sz="1600" dirty="0">
                <a:solidFill>
                  <a:srgbClr val="FF0000"/>
                </a:solidFill>
              </a:rPr>
              <a:t>non-identical </a:t>
            </a:r>
            <a:r>
              <a:rPr lang="en-US" sz="1600" dirty="0" smtClean="0">
                <a:solidFill>
                  <a:srgbClr val="FF0000"/>
                </a:solidFill>
              </a:rPr>
              <a:t>item </a:t>
            </a:r>
            <a:r>
              <a:rPr lang="en-US" sz="1600" dirty="0">
                <a:solidFill>
                  <a:srgbClr val="FF0000"/>
                </a:solidFill>
              </a:rPr>
              <a:t>feature </a:t>
            </a:r>
            <a:r>
              <a:rPr lang="en-US" sz="1600" dirty="0" smtClean="0">
                <a:solidFill>
                  <a:srgbClr val="FF0000"/>
                </a:solidFill>
              </a:rPr>
              <a:t>distribution</a:t>
            </a:r>
            <a:r>
              <a:rPr lang="en-US" sz="1600" dirty="0" smtClean="0"/>
              <a:t> and </a:t>
            </a:r>
            <a:r>
              <a:rPr lang="en-US" sz="1600" dirty="0">
                <a:solidFill>
                  <a:srgbClr val="FF0000"/>
                </a:solidFill>
              </a:rPr>
              <a:t>non-identical </a:t>
            </a:r>
            <a:r>
              <a:rPr lang="en-US" sz="1600" dirty="0" smtClean="0">
                <a:solidFill>
                  <a:srgbClr val="FF0000"/>
                </a:solidFill>
              </a:rPr>
              <a:t>choice distribution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Non-identical regularization (L2 regularization corresponds to Gaussian prior)</a:t>
            </a:r>
            <a:endParaRPr lang="en-US" sz="1600" dirty="0"/>
          </a:p>
          <a:p>
            <a:pPr lvl="2" indent="0">
              <a:buNone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401481" y="4261930"/>
            <a:ext cx="8743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Wei Cao,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Bayesian Heteroskedastic Choice Modeling on Non-identically Distributed Linkages, ICDM 2014</a:t>
            </a:r>
          </a:p>
        </p:txBody>
      </p:sp>
    </p:spTree>
    <p:extLst>
      <p:ext uri="{BB962C8B-B14F-4D97-AF65-F5344CB8AC3E}">
        <p14:creationId xmlns:p14="http://schemas.microsoft.com/office/powerpoint/2010/main" val="154111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表格 30"/>
          <p:cNvGraphicFramePr>
            <a:graphicFrameLocks noGrp="1"/>
          </p:cNvGraphicFramePr>
          <p:nvPr>
            <p:extLst/>
          </p:nvPr>
        </p:nvGraphicFramePr>
        <p:xfrm>
          <a:off x="3473945" y="1109508"/>
          <a:ext cx="695325" cy="2255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3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66"/>
                </a:solidFill>
              </a:rPr>
              <a:t>Preliminary: Matrix Factorization</a:t>
            </a:r>
            <a:endParaRPr lang="en-US" altLang="zh-CN" dirty="0">
              <a:solidFill>
                <a:srgbClr val="000066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rgbClr val="000066"/>
              </a:solidFill>
            </a:endParaRPr>
          </a:p>
        </p:txBody>
      </p:sp>
      <p:graphicFrame>
        <p:nvGraphicFramePr>
          <p:cNvPr id="26" name="内容占位符 6"/>
          <p:cNvGraphicFramePr>
            <a:graphicFrameLocks/>
          </p:cNvGraphicFramePr>
          <p:nvPr>
            <p:extLst/>
          </p:nvPr>
        </p:nvGraphicFramePr>
        <p:xfrm>
          <a:off x="4558672" y="1101473"/>
          <a:ext cx="2760670" cy="225552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76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60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?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TextBox 13"/>
          <p:cNvSpPr txBox="1"/>
          <p:nvPr/>
        </p:nvSpPr>
        <p:spPr>
          <a:xfrm>
            <a:off x="5783067" y="3259089"/>
            <a:ext cx="6469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items</a:t>
            </a:r>
            <a:endParaRPr lang="zh-CN" altLang="en-US" sz="1350" dirty="0"/>
          </a:p>
        </p:txBody>
      </p:sp>
      <p:sp>
        <p:nvSpPr>
          <p:cNvPr id="30" name="TextBox 14"/>
          <p:cNvSpPr txBox="1"/>
          <p:nvPr/>
        </p:nvSpPr>
        <p:spPr>
          <a:xfrm>
            <a:off x="4182093" y="1822380"/>
            <a:ext cx="415498" cy="5984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500" dirty="0"/>
              <a:t>users</a:t>
            </a:r>
            <a:endParaRPr lang="zh-CN" altLang="en-US" sz="1350" dirty="0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4702947" y="3568116"/>
          <a:ext cx="2599560" cy="845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995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 marL="68580" marR="68580" marT="34290" marB="34290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4"/>
              <p:cNvSpPr txBox="1"/>
              <p:nvPr/>
            </p:nvSpPr>
            <p:spPr>
              <a:xfrm>
                <a:off x="7473957" y="3640808"/>
                <a:ext cx="45720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350" b="1" i="1">
                        <a:latin typeface="Cambria Math" panose="02040503050406030204" pitchFamily="18" charset="0"/>
                        <a:ea typeface="Cambria Math"/>
                      </a:rPr>
                      <m:t>𝑽</m:t>
                    </m:r>
                  </m:oMath>
                </a14:m>
                <a:r>
                  <a:rPr lang="en-US" altLang="zh-CN" sz="1350" dirty="0"/>
                  <a:t> </a:t>
                </a:r>
                <a:endParaRPr lang="zh-CN" altLang="en-US" sz="1350" dirty="0"/>
              </a:p>
            </p:txBody>
          </p:sp>
        </mc:Choice>
        <mc:Fallback xmlns="">
          <p:sp>
            <p:nvSpPr>
              <p:cNvPr id="33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57" y="3640808"/>
                <a:ext cx="457200" cy="3000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10"/>
              <p:cNvSpPr txBox="1"/>
              <p:nvPr/>
            </p:nvSpPr>
            <p:spPr>
              <a:xfrm>
                <a:off x="3683337" y="743665"/>
                <a:ext cx="267012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1350" i="1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1350" dirty="0"/>
              </a:p>
            </p:txBody>
          </p:sp>
        </mc:Choice>
        <mc:Fallback xmlns="">
          <p:sp>
            <p:nvSpPr>
              <p:cNvPr id="34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37" y="743665"/>
                <a:ext cx="267012" cy="300082"/>
              </a:xfrm>
              <a:prstGeom prst="rect">
                <a:avLst/>
              </a:prstGeom>
              <a:blipFill>
                <a:blip r:embed="rId4"/>
                <a:stretch>
                  <a:fillRect r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11"/>
          <p:cNvSpPr txBox="1"/>
          <p:nvPr/>
        </p:nvSpPr>
        <p:spPr>
          <a:xfrm>
            <a:off x="5672361" y="759757"/>
            <a:ext cx="4572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R</a:t>
            </a:r>
            <a:endParaRPr lang="zh-CN" alt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719390" y="1248220"/>
                <a:ext cx="1057469" cy="317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350" i="1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135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350" i="1"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en-US" altLang="zh-CN" sz="1350" i="1">
                          <a:latin typeface="Cambria Math"/>
                          <a:ea typeface="Cambria Math"/>
                        </a:rPr>
                        <m:t>≈</m:t>
                      </m:r>
                      <m:sSup>
                        <m:sSup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/>
                            </a:rPr>
                            <m:t>𝒖</m:t>
                          </m:r>
                        </m:e>
                        <m:sup>
                          <m:r>
                            <a:rPr lang="en-US" altLang="zh-CN" sz="1350" b="1" i="1">
                              <a:latin typeface="Cambria Math"/>
                              <a:ea typeface="Cambria Math"/>
                            </a:rPr>
                            <m:t>𝑻</m:t>
                          </m:r>
                        </m:sup>
                      </m:sSup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/>
                        </a:rPr>
                        <m:t>𝒗</m:t>
                      </m:r>
                    </m:oMath>
                  </m:oMathPara>
                </a14:m>
                <a:endParaRPr lang="zh-CN" altLang="en-US" sz="1350" b="1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390" y="1248220"/>
                <a:ext cx="1057469" cy="317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/>
          <p:cNvCxnSpPr>
            <a:endCxn id="36" idx="1"/>
          </p:cNvCxnSpPr>
          <p:nvPr/>
        </p:nvCxnSpPr>
        <p:spPr bwMode="auto">
          <a:xfrm flipV="1">
            <a:off x="6004890" y="1395520"/>
            <a:ext cx="1714500" cy="549122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684164" y="1895329"/>
                <a:ext cx="34496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b="1" i="1">
                          <a:latin typeface="Cambria Math"/>
                          <a:ea typeface="Cambria Math"/>
                        </a:rPr>
                        <m:t>𝒖</m:t>
                      </m:r>
                    </m:oMath>
                  </m:oMathPara>
                </a14:m>
                <a:endParaRPr lang="zh-CN" altLang="en-US" sz="1350" b="1" dirty="0"/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164" y="1895329"/>
                <a:ext cx="344966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5965111" y="3768661"/>
                <a:ext cx="33695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350" b="1" i="1">
                          <a:latin typeface="Cambria Math"/>
                          <a:ea typeface="Cambria Math"/>
                        </a:rPr>
                        <m:t>𝒗</m:t>
                      </m:r>
                    </m:oMath>
                  </m:oMathPara>
                </a14:m>
                <a:endParaRPr lang="zh-CN" altLang="en-US" sz="1350" b="1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5111" y="3768661"/>
                <a:ext cx="336952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 bwMode="auto">
          <a:xfrm>
            <a:off x="3416794" y="1917736"/>
            <a:ext cx="800099" cy="347884"/>
          </a:xfrm>
          <a:prstGeom prst="rect">
            <a:avLst/>
          </a:prstGeom>
          <a:noFill/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7500" tIns="35100" rIns="67500" bIns="35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5972088" y="3804919"/>
            <a:ext cx="295428" cy="347884"/>
          </a:xfrm>
          <a:prstGeom prst="rect">
            <a:avLst/>
          </a:prstGeom>
          <a:noFill/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7500" tIns="35100" rIns="67500" bIns="35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 bwMode="auto">
          <a:xfrm>
            <a:off x="7204254" y="2091942"/>
            <a:ext cx="629436" cy="138447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7860668" y="2048320"/>
                <a:ext cx="1144031" cy="319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3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350" i="1">
                                  <a:latin typeface="Cambria Math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altLang="zh-CN" sz="1350" i="1">
                              <a:latin typeface="Cambria Math"/>
                            </a:rPr>
                            <m:t>𝑢</m:t>
                          </m:r>
                          <m:r>
                            <a:rPr lang="en-US" altLang="zh-CN" sz="1350" i="1">
                              <a:latin typeface="Cambria Math"/>
                            </a:rPr>
                            <m:t>,</m:t>
                          </m:r>
                          <m:r>
                            <a:rPr lang="en-US" altLang="zh-CN" sz="1350" i="1">
                              <a:latin typeface="Cambria Math"/>
                            </a:rPr>
                            <m:t>𝑣</m:t>
                          </m:r>
                          <m:r>
                            <a:rPr lang="en-US" altLang="zh-CN" sz="1350" i="1">
                              <a:latin typeface="Cambria Math"/>
                            </a:rPr>
                            <m:t>′</m:t>
                          </m:r>
                        </m:sub>
                      </m:sSub>
                      <m:r>
                        <a:rPr lang="en-US" altLang="zh-CN" sz="1350" i="1">
                          <a:latin typeface="Cambria Math"/>
                          <a:ea typeface="Cambria Math"/>
                        </a:rPr>
                        <m:t>≈</m:t>
                      </m:r>
                      <m:sSup>
                        <m:sSupPr>
                          <m:ctrlPr>
                            <a:rPr lang="en-US" altLang="zh-CN" sz="135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sz="1350" b="1" i="1">
                              <a:latin typeface="Cambria Math" panose="02040503050406030204" pitchFamily="18" charset="0"/>
                              <a:ea typeface="Cambria Math"/>
                            </a:rPr>
                            <m:t>𝒖</m:t>
                          </m:r>
                        </m:e>
                        <m:sup>
                          <m:r>
                            <a:rPr lang="en-US" altLang="zh-CN" sz="1350" b="1" i="1">
                              <a:latin typeface="Cambria Math"/>
                              <a:ea typeface="Cambria Math"/>
                            </a:rPr>
                            <m:t>𝑻</m:t>
                          </m:r>
                        </m:sup>
                      </m:sSup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/>
                        </a:rPr>
                        <m:t>𝒗</m:t>
                      </m:r>
                      <m:r>
                        <a:rPr lang="en-US" altLang="zh-CN" sz="1350" b="1" i="1">
                          <a:latin typeface="Cambria Math" panose="02040503050406030204" pitchFamily="18" charset="0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1350" b="1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668" y="2048320"/>
                <a:ext cx="1144031" cy="3196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矩形 43"/>
          <p:cNvSpPr/>
          <p:nvPr/>
        </p:nvSpPr>
        <p:spPr bwMode="auto">
          <a:xfrm>
            <a:off x="7025205" y="3804919"/>
            <a:ext cx="311787" cy="347884"/>
          </a:xfrm>
          <a:prstGeom prst="rect">
            <a:avLst/>
          </a:prstGeom>
          <a:noFill/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7500" tIns="35100" rIns="67500" bIns="35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charset="0"/>
              <a:ea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10451" y="3768661"/>
                <a:ext cx="327334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350" b="1" i="1">
                        <a:latin typeface="Cambria Math"/>
                        <a:ea typeface="Cambria Math"/>
                      </a:rPr>
                      <m:t>𝒗</m:t>
                    </m:r>
                  </m:oMath>
                </a14:m>
                <a:r>
                  <a:rPr lang="en-US" altLang="zh-CN" sz="1350" dirty="0"/>
                  <a:t>’</a:t>
                </a:r>
                <a:endParaRPr lang="zh-CN" altLang="en-US" sz="135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51" y="3768661"/>
                <a:ext cx="327334" cy="300082"/>
              </a:xfrm>
              <a:prstGeom prst="rect">
                <a:avLst/>
              </a:prstGeom>
              <a:blipFill>
                <a:blip r:embed="rId9"/>
                <a:stretch>
                  <a:fillRect t="-2041" r="-3704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4365" y="3655026"/>
                <a:ext cx="4572000" cy="56137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2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CN" sz="1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20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12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2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5" y="3655026"/>
                <a:ext cx="4572000" cy="561372"/>
              </a:xfrm>
              <a:prstGeom prst="rect">
                <a:avLst/>
              </a:prstGeom>
              <a:blipFill>
                <a:blip r:embed="rId10"/>
                <a:stretch>
                  <a:fillRect t="-111957" r="-1200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61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竖排文字占位符 2"/>
              <p:cNvSpPr>
                <a:spLocks noGrp="1"/>
              </p:cNvSpPr>
              <p:nvPr>
                <p:ph type="body" orient="vert" idx="1"/>
              </p:nvPr>
            </p:nvSpPr>
            <p:spPr>
              <a:xfrm>
                <a:off x="1494235" y="780911"/>
                <a:ext cx="6172200" cy="3377273"/>
              </a:xfrm>
            </p:spPr>
            <p:txBody>
              <a:bodyPr vert="horz"/>
              <a:lstStyle/>
              <a:p>
                <a:pPr marL="272654" indent="-272654"/>
                <a:endParaRPr lang="en-US" altLang="zh-CN" sz="1600" i="1" dirty="0" smtClean="0">
                  <a:latin typeface="Cambria Math" panose="02040503050406030204" pitchFamily="18" charset="0"/>
                </a:endParaRPr>
              </a:p>
              <a:p>
                <a:pPr marL="272654" indent="-27265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brk m:alnAt="7"/>
                            </m:rPr>
                            <a:rPr lang="en-US" altLang="zh-CN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621506" lvl="1" indent="-272654">
                  <a:buFont typeface="Arial" panose="020B0604020202020204" pitchFamily="34" charset="0"/>
                  <a:buChar char="•"/>
                </a:pPr>
                <a:endParaRPr lang="en-US" altLang="zh-CN" sz="1500" dirty="0" smtClean="0"/>
              </a:p>
              <a:p>
                <a:pPr marL="621506" lvl="1" indent="-272654">
                  <a:buFont typeface="Arial" panose="020B0604020202020204" pitchFamily="34" charset="0"/>
                  <a:buChar char="•"/>
                </a:pPr>
                <a:r>
                  <a:rPr lang="en-US" altLang="zh-CN" sz="1500" b="0" dirty="0" smtClean="0"/>
                  <a:t>Given </a:t>
                </a:r>
                <a:r>
                  <a:rPr lang="en-US" altLang="zh-CN" sz="1500" b="0" dirty="0"/>
                  <a:t>a user </a:t>
                </a:r>
                <a:r>
                  <a:rPr lang="en-US" altLang="zh-CN" sz="1500" b="0" i="1" dirty="0" err="1"/>
                  <a:t>i</a:t>
                </a:r>
                <a:endParaRPr lang="en-US" altLang="zh-CN" sz="1500" b="0" i="1" dirty="0"/>
              </a:p>
              <a:p>
                <a:pPr marL="272654" indent="-272654"/>
                <a:endParaRPr lang="en-US" altLang="zh-CN" dirty="0"/>
              </a:p>
              <a:p>
                <a:pPr marL="634602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1500" b="0" dirty="0"/>
                  <a:t>Given an item </a:t>
                </a:r>
                <a:r>
                  <a:rPr lang="en-US" altLang="zh-CN" sz="1500" b="0" i="1" dirty="0" smtClean="0"/>
                  <a:t>j</a:t>
                </a:r>
              </a:p>
              <a:p>
                <a:pPr marL="634602" lvl="1" indent="-285750">
                  <a:buFont typeface="Arial" panose="020B0604020202020204" pitchFamily="34" charset="0"/>
                  <a:buChar char="•"/>
                </a:pPr>
                <a:endParaRPr lang="en-US" altLang="zh-CN" sz="1500" dirty="0"/>
              </a:p>
              <a:p>
                <a:pPr marL="272654" indent="-272654"/>
                <a:endParaRPr lang="en-US" altLang="zh-CN" sz="1400" dirty="0" smtClean="0"/>
              </a:p>
              <a:p>
                <a:r>
                  <a:rPr lang="en-US" altLang="zh-CN" sz="1400" dirty="0" smtClean="0"/>
                  <a:t>For </a:t>
                </a:r>
                <a:r>
                  <a:rPr lang="en-US" altLang="zh-CN" sz="1400" dirty="0"/>
                  <a:t>most users or items, they only accounts for </a:t>
                </a:r>
                <a:r>
                  <a:rPr lang="en-US" altLang="zh-CN" sz="1400" dirty="0">
                    <a:solidFill>
                      <a:schemeClr val="accent1"/>
                    </a:solidFill>
                  </a:rPr>
                  <a:t>very few data points</a:t>
                </a:r>
                <a:r>
                  <a:rPr lang="en-US" altLang="zh-CN" sz="1400" dirty="0"/>
                  <a:t>, so the </a:t>
                </a:r>
                <a:r>
                  <a:rPr lang="en-US" altLang="zh-CN" sz="1400" b="1" dirty="0">
                    <a:solidFill>
                      <a:srgbClr val="FF0000"/>
                    </a:solidFill>
                  </a:rPr>
                  <a:t>regularization term </a:t>
                </a:r>
                <a:r>
                  <a:rPr lang="en-US" altLang="zh-CN" sz="1400" dirty="0"/>
                  <a:t>has relative larger effect to shrink user/item latent features toward the </a:t>
                </a:r>
                <a:r>
                  <a:rPr lang="en-US" altLang="zh-CN" sz="1400" b="1" dirty="0">
                    <a:solidFill>
                      <a:srgbClr val="FF0000"/>
                    </a:solidFill>
                  </a:rPr>
                  <a:t>global mean</a:t>
                </a:r>
                <a:r>
                  <a:rPr lang="en-US" altLang="zh-CN" sz="1400" dirty="0"/>
                  <a:t>.</a:t>
                </a:r>
              </a:p>
            </p:txBody>
          </p:sp>
        </mc:Choice>
        <mc:Fallback xmlns="">
          <p:sp>
            <p:nvSpPr>
              <p:cNvPr id="12" name="竖排文字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xfrm>
                <a:off x="1494235" y="780911"/>
                <a:ext cx="6172200" cy="3377273"/>
              </a:xfrm>
              <a:blipFill>
                <a:blip r:embed="rId3"/>
                <a:stretch>
                  <a:fillRect l="-1777" t="-23285" b="-9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451059" y="1759215"/>
                <a:ext cx="1538434" cy="35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7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70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170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7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70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sub>
                          </m:sSub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7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59" y="1759215"/>
                <a:ext cx="1538434" cy="354071"/>
              </a:xfrm>
              <a:prstGeom prst="rect">
                <a:avLst/>
              </a:prstGeom>
              <a:blipFill>
                <a:blip r:embed="rId4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>
            <a:stCxn id="2" idx="1"/>
          </p:cNvCxnSpPr>
          <p:nvPr/>
        </p:nvCxnSpPr>
        <p:spPr bwMode="auto">
          <a:xfrm flipH="1">
            <a:off x="6304095" y="1924717"/>
            <a:ext cx="146964" cy="27539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95126" y="2802912"/>
                <a:ext cx="3825150" cy="746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𝑼𝒔𝒆𝒓</m:t>
                              </m:r>
                            </m:e>
                            <m:sub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26" y="2802912"/>
                <a:ext cx="3825150" cy="746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455591" y="2008585"/>
                <a:ext cx="3764685" cy="721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𝑰𝒕𝒆𝒎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91" y="2008585"/>
                <a:ext cx="3764685" cy="721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1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94235" y="905703"/>
            <a:ext cx="6172200" cy="3899460"/>
          </a:xfrm>
        </p:spPr>
        <p:txBody>
          <a:bodyPr vert="horz"/>
          <a:lstStyle/>
          <a:p>
            <a:pPr marL="311045" indent="-311045">
              <a:buFont typeface="Arial" panose="020B0604020202020204" pitchFamily="34" charset="0"/>
              <a:buChar char="•"/>
            </a:pPr>
            <a:r>
              <a:rPr lang="en-US" altLang="zh-CN" sz="1361" dirty="0"/>
              <a:t>Regularization by Global Mean</a:t>
            </a:r>
          </a:p>
          <a:p>
            <a:pPr marL="311045" indent="-311045">
              <a:buFont typeface="Arial" panose="020B0604020202020204" pitchFamily="34" charset="0"/>
              <a:buChar char="•"/>
            </a:pPr>
            <a:endParaRPr lang="en-US" altLang="zh-CN" sz="1361" dirty="0"/>
          </a:p>
          <a:p>
            <a:pPr marL="311045" indent="-311045">
              <a:buFont typeface="Arial" panose="020B0604020202020204" pitchFamily="34" charset="0"/>
              <a:buChar char="•"/>
            </a:pPr>
            <a:endParaRPr lang="en-US" altLang="zh-CN" sz="1361" dirty="0"/>
          </a:p>
          <a:p>
            <a:pPr marL="311045" indent="-311045">
              <a:buFont typeface="Arial" panose="020B0604020202020204" pitchFamily="34" charset="0"/>
              <a:buChar char="•"/>
            </a:pPr>
            <a:endParaRPr lang="en-US" altLang="zh-CN" sz="1361" dirty="0"/>
          </a:p>
          <a:p>
            <a:pPr marL="311045" indent="-311045">
              <a:buFont typeface="Arial" panose="020B0604020202020204" pitchFamily="34" charset="0"/>
              <a:buChar char="•"/>
            </a:pPr>
            <a:endParaRPr lang="en-US" altLang="zh-CN" sz="1361" dirty="0" smtClean="0"/>
          </a:p>
          <a:p>
            <a:pPr marL="311045" indent="-311045">
              <a:buFont typeface="Arial" panose="020B0604020202020204" pitchFamily="34" charset="0"/>
              <a:buChar char="•"/>
            </a:pPr>
            <a:r>
              <a:rPr lang="en-US" altLang="zh-CN" sz="1361" dirty="0" smtClean="0"/>
              <a:t>Regularization </a:t>
            </a:r>
            <a:r>
              <a:rPr lang="en-US" altLang="zh-CN" sz="1361" dirty="0"/>
              <a:t>by Group Mean (Shrinking to similar users/items)</a:t>
            </a:r>
          </a:p>
          <a:p>
            <a:pPr marL="311045" indent="-311045">
              <a:buFont typeface="Arial" panose="020B0604020202020204" pitchFamily="34" charset="0"/>
              <a:buChar char="•"/>
            </a:pPr>
            <a:endParaRPr lang="en-US" altLang="zh-CN" sz="1361" dirty="0"/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1975630" y="2355908"/>
            <a:ext cx="529071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直接连接符 7"/>
          <p:cNvCxnSpPr/>
          <p:nvPr/>
        </p:nvCxnSpPr>
        <p:spPr bwMode="auto">
          <a:xfrm flipV="1">
            <a:off x="4523012" y="1173513"/>
            <a:ext cx="0" cy="117571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384990" y="1525553"/>
                <a:ext cx="276044" cy="354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1" i="1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990" y="1525553"/>
                <a:ext cx="276044" cy="354071"/>
              </a:xfrm>
              <a:prstGeom prst="rect">
                <a:avLst/>
              </a:prstGeom>
              <a:blipFill>
                <a:blip r:embed="rId3"/>
                <a:stretch>
                  <a:fillRect r="-8696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 bwMode="auto">
          <a:xfrm>
            <a:off x="3298309" y="1756106"/>
            <a:ext cx="832798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 bwMode="auto">
          <a:xfrm rot="10800000">
            <a:off x="4914918" y="1757507"/>
            <a:ext cx="832798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>
            <a:off x="1926642" y="4310862"/>
            <a:ext cx="529071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连接符 12"/>
          <p:cNvCxnSpPr/>
          <p:nvPr/>
        </p:nvCxnSpPr>
        <p:spPr bwMode="auto">
          <a:xfrm flipV="1">
            <a:off x="3935155" y="3135147"/>
            <a:ext cx="0" cy="117571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右箭头 13"/>
          <p:cNvSpPr/>
          <p:nvPr/>
        </p:nvSpPr>
        <p:spPr bwMode="auto">
          <a:xfrm>
            <a:off x="3416309" y="3544206"/>
            <a:ext cx="391905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右箭头 14"/>
          <p:cNvSpPr/>
          <p:nvPr/>
        </p:nvSpPr>
        <p:spPr bwMode="auto">
          <a:xfrm rot="10800000">
            <a:off x="4073177" y="3544206"/>
            <a:ext cx="391904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736115" y="3708513"/>
                <a:ext cx="276044" cy="37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115" y="3708513"/>
                <a:ext cx="276044" cy="378758"/>
              </a:xfrm>
              <a:prstGeom prst="rect">
                <a:avLst/>
              </a:prstGeom>
              <a:blipFill>
                <a:blip r:embed="rId4"/>
                <a:stretch>
                  <a:fillRect r="-82222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/>
          <p:nvPr/>
        </p:nvCxnSpPr>
        <p:spPr bwMode="auto">
          <a:xfrm flipV="1">
            <a:off x="2586913" y="3135147"/>
            <a:ext cx="0" cy="117571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右箭头 17"/>
          <p:cNvSpPr/>
          <p:nvPr/>
        </p:nvSpPr>
        <p:spPr bwMode="auto">
          <a:xfrm>
            <a:off x="2068067" y="3544206"/>
            <a:ext cx="391905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右箭头 18"/>
          <p:cNvSpPr/>
          <p:nvPr/>
        </p:nvSpPr>
        <p:spPr bwMode="auto">
          <a:xfrm rot="10800000">
            <a:off x="2724936" y="3544206"/>
            <a:ext cx="391904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383399" y="3810365"/>
                <a:ext cx="276044" cy="37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399" y="3810365"/>
                <a:ext cx="276044" cy="378758"/>
              </a:xfrm>
              <a:prstGeom prst="rect">
                <a:avLst/>
              </a:prstGeom>
              <a:blipFill>
                <a:blip r:embed="rId5"/>
                <a:stretch>
                  <a:fillRect r="-82222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 bwMode="auto">
          <a:xfrm flipV="1">
            <a:off x="5243351" y="3135147"/>
            <a:ext cx="0" cy="117571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右箭头 21"/>
          <p:cNvSpPr/>
          <p:nvPr/>
        </p:nvSpPr>
        <p:spPr bwMode="auto">
          <a:xfrm>
            <a:off x="4724505" y="3544206"/>
            <a:ext cx="391905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右箭头 22"/>
          <p:cNvSpPr/>
          <p:nvPr/>
        </p:nvSpPr>
        <p:spPr bwMode="auto">
          <a:xfrm rot="10800000">
            <a:off x="5381374" y="3544206"/>
            <a:ext cx="391904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066248" y="3723004"/>
                <a:ext cx="276044" cy="37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248" y="3723004"/>
                <a:ext cx="276044" cy="378758"/>
              </a:xfrm>
              <a:prstGeom prst="rect">
                <a:avLst/>
              </a:prstGeom>
              <a:blipFill>
                <a:blip r:embed="rId6"/>
                <a:stretch>
                  <a:fillRect r="-84444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 bwMode="auto">
          <a:xfrm flipV="1">
            <a:off x="6546008" y="3135147"/>
            <a:ext cx="0" cy="117571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右箭头 25"/>
          <p:cNvSpPr/>
          <p:nvPr/>
        </p:nvSpPr>
        <p:spPr bwMode="auto">
          <a:xfrm>
            <a:off x="6027161" y="3544206"/>
            <a:ext cx="391905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右箭头 26"/>
          <p:cNvSpPr/>
          <p:nvPr/>
        </p:nvSpPr>
        <p:spPr bwMode="auto">
          <a:xfrm rot="10800000">
            <a:off x="6684030" y="3544206"/>
            <a:ext cx="391904" cy="440893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347444" y="3682733"/>
                <a:ext cx="276044" cy="378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444" y="3682733"/>
                <a:ext cx="276044" cy="378758"/>
              </a:xfrm>
              <a:prstGeom prst="rect">
                <a:avLst/>
              </a:prstGeom>
              <a:blipFill>
                <a:blip r:embed="rId7"/>
                <a:stretch>
                  <a:fillRect r="-80435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/>
          <p:cNvSpPr/>
          <p:nvPr/>
        </p:nvSpPr>
        <p:spPr bwMode="auto">
          <a:xfrm>
            <a:off x="1926642" y="2932685"/>
            <a:ext cx="1291024" cy="16162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algn="ctr" defTabSz="305645">
              <a:lnSpc>
                <a:spcPct val="93000"/>
              </a:lnSpc>
              <a:buSzPct val="100000"/>
            </a:pPr>
            <a:r>
              <a:rPr lang="en-US" sz="1701" dirty="0"/>
              <a:t>Group 1</a:t>
            </a:r>
          </a:p>
        </p:txBody>
      </p:sp>
      <p:sp>
        <p:nvSpPr>
          <p:cNvPr id="30" name="椭圆 29"/>
          <p:cNvSpPr/>
          <p:nvPr/>
        </p:nvSpPr>
        <p:spPr bwMode="auto">
          <a:xfrm>
            <a:off x="3287470" y="2932685"/>
            <a:ext cx="1291024" cy="16162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01" dirty="0"/>
              <a:t>Group 2</a:t>
            </a:r>
          </a:p>
          <a:p>
            <a:pPr defTabSz="305645">
              <a:lnSpc>
                <a:spcPct val="93000"/>
              </a:lnSpc>
              <a:buSzPct val="100000"/>
            </a:pPr>
            <a:endParaRPr lang="en-US" sz="1225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4620989" y="2914872"/>
            <a:ext cx="1291024" cy="16162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01" dirty="0"/>
              <a:t>Group 3</a:t>
            </a:r>
          </a:p>
        </p:txBody>
      </p:sp>
      <p:sp>
        <p:nvSpPr>
          <p:cNvPr id="32" name="椭圆 31"/>
          <p:cNvSpPr/>
          <p:nvPr/>
        </p:nvSpPr>
        <p:spPr bwMode="auto">
          <a:xfrm>
            <a:off x="5961238" y="2932685"/>
            <a:ext cx="1291024" cy="161626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701" dirty="0"/>
              <a:t>Group 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32802" y="4017867"/>
                <a:ext cx="1797030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70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170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802" y="4017867"/>
                <a:ext cx="1797030" cy="397545"/>
              </a:xfrm>
              <a:prstGeom prst="rect">
                <a:avLst/>
              </a:prstGeom>
              <a:blipFill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912012" y="1801313"/>
                <a:ext cx="1360116" cy="35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12" y="1801313"/>
                <a:ext cx="1360116" cy="354071"/>
              </a:xfrm>
              <a:prstGeom prst="rect">
                <a:avLst/>
              </a:prstGeom>
              <a:blipFill>
                <a:blip r:embed="rId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975630" y="1814263"/>
                <a:ext cx="1304011" cy="354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630" y="1814263"/>
                <a:ext cx="1304011" cy="354071"/>
              </a:xfrm>
              <a:prstGeom prst="rect">
                <a:avLst/>
              </a:prstGeom>
              <a:blipFill>
                <a:blip r:embed="rId10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725635" y="4084245"/>
                <a:ext cx="1740926" cy="397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170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zh-CN" sz="1701" i="1">
                          <a:latin typeface="Cambria Math" panose="02040503050406030204" pitchFamily="18" charset="0"/>
                        </a:rPr>
                        <m:t>𝑵</m:t>
                      </m:r>
                      <m:d>
                        <m:dPr>
                          <m:ctrlPr>
                            <a:rPr lang="en-US" altLang="zh-CN" sz="170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70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170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170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70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sz="170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701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635" y="4084245"/>
                <a:ext cx="1740926" cy="397545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  <p:sp>
        <p:nvSpPr>
          <p:cNvPr id="36" name="矩形 35"/>
          <p:cNvSpPr/>
          <p:nvPr/>
        </p:nvSpPr>
        <p:spPr>
          <a:xfrm>
            <a:off x="2854835" y="1237148"/>
            <a:ext cx="32204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2"/>
            <a:r>
              <a:rPr lang="en-US" sz="1600" dirty="0" smtClean="0">
                <a:solidFill>
                  <a:srgbClr val="FF0000"/>
                </a:solidFill>
              </a:rPr>
              <a:t>Identical L2 regularization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22556" y="2412863"/>
            <a:ext cx="32204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2"/>
            <a:r>
              <a:rPr lang="en-US" sz="1600" dirty="0" smtClean="0">
                <a:solidFill>
                  <a:srgbClr val="FF0000"/>
                </a:solidFill>
              </a:rPr>
              <a:t>Non-identical L2 regularization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5" grpId="0" animBg="1"/>
      <p:bldP spid="16" grpId="0"/>
      <p:bldP spid="18" grpId="0" animBg="1"/>
      <p:bldP spid="19" grpId="0" animBg="1"/>
      <p:bldP spid="20" grpId="0"/>
      <p:bldP spid="22" grpId="0" animBg="1"/>
      <p:bldP spid="23" grpId="0" animBg="1"/>
      <p:bldP spid="24" grpId="0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2" grpId="0"/>
      <p:bldP spid="33" grpId="0"/>
      <p:bldP spid="34" grpId="0"/>
      <p:bldP spid="35" grpId="0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33" y="1368818"/>
            <a:ext cx="2421581" cy="22273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352" y="898261"/>
            <a:ext cx="3191298" cy="2227366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4131107" y="1192825"/>
            <a:ext cx="1469644" cy="193188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225275" y="1239469"/>
            <a:ext cx="1469644" cy="193188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endParaRPr lang="en-US" sz="170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486681" y="3060389"/>
                <a:ext cx="3427920" cy="14226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Aft>
                    <a:spcPts val="136"/>
                  </a:spcAft>
                  <a:tabLst>
                    <a:tab pos="311045" algn="l"/>
                  </a:tabLst>
                </a:pPr>
                <a:r>
                  <a:rPr lang="en-US" sz="1701" dirty="0"/>
                  <a:t>Place a Dirichlet process prior:</a:t>
                </a:r>
              </a:p>
              <a:p>
                <a:pPr>
                  <a:spcAft>
                    <a:spcPts val="136"/>
                  </a:spcAft>
                  <a:tabLst>
                    <a:tab pos="311045" algn="l"/>
                  </a:tabLst>
                </a:pPr>
                <a:r>
                  <a:rPr lang="en-US" sz="1088" dirty="0"/>
                  <a:t>Stick-breaking construction:</a:t>
                </a:r>
              </a:p>
              <a:p>
                <a:pPr marL="155522">
                  <a:spcAft>
                    <a:spcPts val="136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8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88" i="1"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sz="1088" i="1"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r>
                        <a:rPr lang="en-US" sz="1088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8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88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088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088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1088" i="1">
                          <a:latin typeface="Cambria Math" panose="02040503050406030204" pitchFamily="18" charset="0"/>
                        </a:rPr>
                        <m:t>𝐺𝐸𝑀</m:t>
                      </m:r>
                      <m:d>
                        <m:dPr>
                          <m:ctrlPr>
                            <a:rPr lang="en-US" sz="108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0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88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088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88" dirty="0"/>
              </a:p>
              <a:p>
                <a:pPr>
                  <a:spcAft>
                    <a:spcPts val="136"/>
                  </a:spcAft>
                  <a:tabLst>
                    <a:tab pos="311045" algn="l"/>
                  </a:tabLst>
                </a:pPr>
                <a:r>
                  <a:rPr lang="en-US" sz="1088" dirty="0"/>
                  <a:t>For each subject </a:t>
                </a:r>
                <a14:m>
                  <m:oMath xmlns:m="http://schemas.openxmlformats.org/officeDocument/2006/math">
                    <m:r>
                      <a:rPr lang="en-US" sz="1088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088" dirty="0"/>
                  <a:t>:</a:t>
                </a:r>
              </a:p>
              <a:p>
                <a:pPr marL="311045" lvl="1">
                  <a:spcAft>
                    <a:spcPts val="136"/>
                  </a:spcAft>
                  <a:tabLst>
                    <a:tab pos="311045" algn="l"/>
                  </a:tabLst>
                </a:pPr>
                <a:r>
                  <a:rPr lang="en-US" sz="1088" dirty="0"/>
                  <a:t>Sample a group assignment: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88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88" i="1">
                        <a:latin typeface="Cambria Math" panose="02040503050406030204" pitchFamily="18" charset="0"/>
                      </a:rPr>
                      <m:t> ~ </m:t>
                    </m:r>
                    <m:sSub>
                      <m:sSub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1088" dirty="0"/>
                  <a:t>; </a:t>
                </a:r>
              </a:p>
              <a:p>
                <a:pPr marL="311045" lvl="1">
                  <a:spcAft>
                    <a:spcPts val="136"/>
                  </a:spcAft>
                  <a:tabLst>
                    <a:tab pos="311045" algn="l"/>
                  </a:tabLst>
                </a:pPr>
                <a:r>
                  <a:rPr lang="en-US" sz="1088" dirty="0"/>
                  <a:t>Sample a latent feature vector: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88" i="1">
                        <a:latin typeface="Cambria Math" panose="02040503050406030204" pitchFamily="18" charset="0"/>
                      </a:rPr>
                      <m:t>| </m:t>
                    </m:r>
                    <m:sSub>
                      <m:sSub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088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088" i="1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88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088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sz="1088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1088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8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𝑧𝑖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088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088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08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08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  <m:sub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088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681" y="3060389"/>
                <a:ext cx="3427920" cy="1422697"/>
              </a:xfrm>
              <a:prstGeom prst="rect">
                <a:avLst/>
              </a:prstGeom>
              <a:blipFill>
                <a:blip r:embed="rId5"/>
                <a:stretch>
                  <a:fillRect l="-1068" t="-1288" b="-2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2691521" y="660794"/>
            <a:ext cx="2644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2"/>
            <a:r>
              <a:rPr lang="en-US" sz="1600" dirty="0" smtClean="0">
                <a:solidFill>
                  <a:srgbClr val="FF0000"/>
                </a:solidFill>
              </a:rPr>
              <a:t>Modeling non-identical user feature </a:t>
            </a:r>
            <a:r>
              <a:rPr lang="en-US" sz="1600" dirty="0">
                <a:solidFill>
                  <a:srgbClr val="FF0000"/>
                </a:solidFill>
              </a:rPr>
              <a:t>distribution</a:t>
            </a:r>
          </a:p>
        </p:txBody>
      </p:sp>
      <p:sp>
        <p:nvSpPr>
          <p:cNvPr id="10" name="矩形 9"/>
          <p:cNvSpPr/>
          <p:nvPr/>
        </p:nvSpPr>
        <p:spPr>
          <a:xfrm>
            <a:off x="6200641" y="660793"/>
            <a:ext cx="2644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6000" lvl="2"/>
            <a:r>
              <a:rPr lang="en-US" sz="1600" dirty="0" smtClean="0">
                <a:solidFill>
                  <a:srgbClr val="FF0000"/>
                </a:solidFill>
              </a:rPr>
              <a:t>Modeling non-identical item feature </a:t>
            </a:r>
            <a:r>
              <a:rPr lang="en-US" sz="1600" dirty="0">
                <a:solidFill>
                  <a:srgbClr val="FF0000"/>
                </a:solidFill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41577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Heteroskedasticity</a:t>
            </a:r>
            <a:r>
              <a:rPr lang="en-US" dirty="0" smtClean="0"/>
              <a:t> 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350" dirty="0" smtClean="0"/>
              <a:t>The </a:t>
            </a:r>
            <a:r>
              <a:rPr lang="en-US" sz="1350" dirty="0"/>
              <a:t>term means “</a:t>
            </a:r>
            <a:r>
              <a:rPr lang="en-US" sz="1350" dirty="0">
                <a:solidFill>
                  <a:srgbClr val="FF0000"/>
                </a:solidFill>
              </a:rPr>
              <a:t>differing variance</a:t>
            </a:r>
            <a:r>
              <a:rPr lang="en-US" sz="1350" dirty="0"/>
              <a:t>” and comes from the Greek “hetero” (‘</a:t>
            </a:r>
            <a:r>
              <a:rPr lang="en-US" sz="1350" dirty="0">
                <a:solidFill>
                  <a:srgbClr val="FF0000"/>
                </a:solidFill>
              </a:rPr>
              <a:t>different</a:t>
            </a:r>
            <a:r>
              <a:rPr lang="en-US" sz="1350" dirty="0"/>
              <a:t>’) and “</a:t>
            </a:r>
            <a:r>
              <a:rPr lang="en-US" sz="1350" dirty="0" err="1"/>
              <a:t>skedasis</a:t>
            </a:r>
            <a:r>
              <a:rPr lang="en-US" sz="1350" dirty="0"/>
              <a:t>” (‘</a:t>
            </a:r>
            <a:r>
              <a:rPr lang="en-US" sz="1350" dirty="0">
                <a:solidFill>
                  <a:srgbClr val="FF0000"/>
                </a:solidFill>
              </a:rPr>
              <a:t>dispersion</a:t>
            </a:r>
            <a:r>
              <a:rPr lang="en-US" sz="1350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225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Choices in real world are </a:t>
            </a:r>
            <a:r>
              <a:rPr lang="en-US" b="1" dirty="0">
                <a:solidFill>
                  <a:srgbClr val="FF0000"/>
                </a:solidFill>
              </a:rPr>
              <a:t>heteroskedastic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200" dirty="0"/>
              <a:t>The choices made by experienced users are less random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200" dirty="0"/>
              <a:t>The choices on popular products (due to more feedback are available) are less random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225" dirty="0"/>
          </a:p>
          <a:p>
            <a:pPr lvl="1">
              <a:buFont typeface="Arial" panose="020B0604020202020204" pitchFamily="34" charset="0"/>
              <a:buChar char="•"/>
            </a:pPr>
            <a:endParaRPr lang="en-US" sz="1225" dirty="0"/>
          </a:p>
          <a:p>
            <a:pPr>
              <a:buFont typeface="Arial" panose="020B0604020202020204" pitchFamily="34" charset="0"/>
              <a:buChar char="•"/>
            </a:pPr>
            <a:endParaRPr lang="en-US" sz="1497" dirty="0"/>
          </a:p>
          <a:p>
            <a:pPr marL="311045" lvl="1"/>
            <a:endParaRPr lang="en-US" altLang="zh-CN" sz="1225" dirty="0"/>
          </a:p>
        </p:txBody>
      </p:sp>
      <p:sp>
        <p:nvSpPr>
          <p:cNvPr id="8" name="矩形 7"/>
          <p:cNvSpPr/>
          <p:nvPr/>
        </p:nvSpPr>
        <p:spPr>
          <a:xfrm>
            <a:off x="353745" y="4216398"/>
            <a:ext cx="8743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Wei Cao,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Bayesian Heteroskedastic Choice Modeling on Non-identically Distributed Linkages, ICDM 2014</a:t>
            </a:r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285750" indent="-285750">
              <a:buFont typeface="Arial" panose="020B0604020202020204" pitchFamily="34" charset="0"/>
              <a:buChar char="•"/>
              <a:tabLst>
                <a:tab pos="124418" algn="l"/>
              </a:tabLst>
            </a:pPr>
            <a:r>
              <a:rPr lang="en-US" sz="1633" dirty="0"/>
              <a:t>Choices (links) are </a:t>
            </a:r>
            <a:r>
              <a:rPr lang="en-US" sz="1633" b="1" dirty="0">
                <a:solidFill>
                  <a:srgbClr val="FF0000"/>
                </a:solidFill>
              </a:rPr>
              <a:t>non-identically distributed</a:t>
            </a:r>
          </a:p>
          <a:p>
            <a:pPr lvl="3">
              <a:buFont typeface="Arial" panose="020B0604020202020204" pitchFamily="34" charset="0"/>
              <a:buChar char="•"/>
              <a:tabLst>
                <a:tab pos="124418" algn="l"/>
              </a:tabLst>
            </a:pPr>
            <a:r>
              <a:rPr lang="en-US" sz="1100" dirty="0"/>
              <a:t>Higher confidence / Smaller variance</a:t>
            </a:r>
          </a:p>
          <a:p>
            <a:pPr lvl="3">
              <a:buFont typeface="Arial" panose="020B0604020202020204" pitchFamily="34" charset="0"/>
              <a:buChar char="•"/>
              <a:tabLst>
                <a:tab pos="124418" algn="l"/>
              </a:tabLst>
            </a:pPr>
            <a:r>
              <a:rPr lang="en-US" sz="1100" dirty="0"/>
              <a:t>Lower confidence / Larger variance</a:t>
            </a:r>
          </a:p>
          <a:p>
            <a:pPr indent="124418" algn="ctr">
              <a:lnSpc>
                <a:spcPct val="95000"/>
              </a:lnSpc>
              <a:spcBef>
                <a:spcPts val="408"/>
              </a:spcBef>
              <a:spcAft>
                <a:spcPts val="408"/>
              </a:spcAft>
              <a:tabLst>
                <a:tab pos="124418" algn="l"/>
              </a:tabLst>
            </a:pPr>
            <a:endParaRPr lang="en-US" sz="1497" dirty="0"/>
          </a:p>
          <a:p>
            <a:pPr indent="124418" algn="just">
              <a:lnSpc>
                <a:spcPct val="95000"/>
              </a:lnSpc>
              <a:spcBef>
                <a:spcPts val="408"/>
              </a:spcBef>
              <a:spcAft>
                <a:spcPts val="408"/>
              </a:spcAft>
              <a:tabLst>
                <a:tab pos="124418" algn="l"/>
              </a:tabLst>
            </a:pPr>
            <a:endParaRPr lang="en-US" dirty="0"/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828665" y="3500219"/>
            <a:ext cx="210648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接连接符 5"/>
          <p:cNvCxnSpPr/>
          <p:nvPr/>
        </p:nvCxnSpPr>
        <p:spPr bwMode="auto">
          <a:xfrm flipV="1">
            <a:off x="2857416" y="2324504"/>
            <a:ext cx="0" cy="117571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任意多边形 13"/>
          <p:cNvSpPr/>
          <p:nvPr/>
        </p:nvSpPr>
        <p:spPr bwMode="auto">
          <a:xfrm>
            <a:off x="2290972" y="2324504"/>
            <a:ext cx="1091033" cy="1177167"/>
          </a:xfrm>
          <a:custGeom>
            <a:avLst/>
            <a:gdLst>
              <a:gd name="connsiteX0" fmla="*/ 0 w 1603717"/>
              <a:gd name="connsiteY0" fmla="*/ 1730326 h 1730326"/>
              <a:gd name="connsiteX1" fmla="*/ 295421 w 1603717"/>
              <a:gd name="connsiteY1" fmla="*/ 1716258 h 1730326"/>
              <a:gd name="connsiteX2" fmla="*/ 379827 w 1603717"/>
              <a:gd name="connsiteY2" fmla="*/ 1688123 h 1730326"/>
              <a:gd name="connsiteX3" fmla="*/ 422030 w 1603717"/>
              <a:gd name="connsiteY3" fmla="*/ 1674055 h 1730326"/>
              <a:gd name="connsiteX4" fmla="*/ 464234 w 1603717"/>
              <a:gd name="connsiteY4" fmla="*/ 1645920 h 1730326"/>
              <a:gd name="connsiteX5" fmla="*/ 520504 w 1603717"/>
              <a:gd name="connsiteY5" fmla="*/ 1631852 h 1730326"/>
              <a:gd name="connsiteX6" fmla="*/ 562707 w 1603717"/>
              <a:gd name="connsiteY6" fmla="*/ 1617784 h 1730326"/>
              <a:gd name="connsiteX7" fmla="*/ 618978 w 1603717"/>
              <a:gd name="connsiteY7" fmla="*/ 1547446 h 1730326"/>
              <a:gd name="connsiteX8" fmla="*/ 647114 w 1603717"/>
              <a:gd name="connsiteY8" fmla="*/ 1463040 h 1730326"/>
              <a:gd name="connsiteX9" fmla="*/ 661181 w 1603717"/>
              <a:gd name="connsiteY9" fmla="*/ 1420837 h 1730326"/>
              <a:gd name="connsiteX10" fmla="*/ 689317 w 1603717"/>
              <a:gd name="connsiteY10" fmla="*/ 1181686 h 1730326"/>
              <a:gd name="connsiteX11" fmla="*/ 717452 w 1603717"/>
              <a:gd name="connsiteY11" fmla="*/ 984738 h 1730326"/>
              <a:gd name="connsiteX12" fmla="*/ 731520 w 1603717"/>
              <a:gd name="connsiteY12" fmla="*/ 84406 h 1730326"/>
              <a:gd name="connsiteX13" fmla="*/ 773723 w 1603717"/>
              <a:gd name="connsiteY13" fmla="*/ 14067 h 1730326"/>
              <a:gd name="connsiteX14" fmla="*/ 815926 w 1603717"/>
              <a:gd name="connsiteY14" fmla="*/ 0 h 1730326"/>
              <a:gd name="connsiteX15" fmla="*/ 956603 w 1603717"/>
              <a:gd name="connsiteY15" fmla="*/ 14067 h 1730326"/>
              <a:gd name="connsiteX16" fmla="*/ 970670 w 1603717"/>
              <a:gd name="connsiteY16" fmla="*/ 70338 h 1730326"/>
              <a:gd name="connsiteX17" fmla="*/ 984738 w 1603717"/>
              <a:gd name="connsiteY17" fmla="*/ 267286 h 1730326"/>
              <a:gd name="connsiteX18" fmla="*/ 998806 w 1603717"/>
              <a:gd name="connsiteY18" fmla="*/ 337624 h 1730326"/>
              <a:gd name="connsiteX19" fmla="*/ 1012874 w 1603717"/>
              <a:gd name="connsiteY19" fmla="*/ 450166 h 1730326"/>
              <a:gd name="connsiteX20" fmla="*/ 1041009 w 1603717"/>
              <a:gd name="connsiteY20" fmla="*/ 1237957 h 1730326"/>
              <a:gd name="connsiteX21" fmla="*/ 1097280 w 1603717"/>
              <a:gd name="connsiteY21" fmla="*/ 1491175 h 1730326"/>
              <a:gd name="connsiteX22" fmla="*/ 1153550 w 1603717"/>
              <a:gd name="connsiteY22" fmla="*/ 1575581 h 1730326"/>
              <a:gd name="connsiteX23" fmla="*/ 1308295 w 1603717"/>
              <a:gd name="connsiteY23" fmla="*/ 1603717 h 1730326"/>
              <a:gd name="connsiteX24" fmla="*/ 1392701 w 1603717"/>
              <a:gd name="connsiteY24" fmla="*/ 1631852 h 1730326"/>
              <a:gd name="connsiteX25" fmla="*/ 1434904 w 1603717"/>
              <a:gd name="connsiteY25" fmla="*/ 1645920 h 1730326"/>
              <a:gd name="connsiteX26" fmla="*/ 1603717 w 1603717"/>
              <a:gd name="connsiteY26" fmla="*/ 1659987 h 173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03717" h="1730326">
                <a:moveTo>
                  <a:pt x="0" y="1730326"/>
                </a:moveTo>
                <a:cubicBezTo>
                  <a:pt x="98474" y="1725637"/>
                  <a:pt x="197439" y="1727145"/>
                  <a:pt x="295421" y="1716258"/>
                </a:cubicBezTo>
                <a:cubicBezTo>
                  <a:pt x="324897" y="1712983"/>
                  <a:pt x="351692" y="1697501"/>
                  <a:pt x="379827" y="1688123"/>
                </a:cubicBezTo>
                <a:cubicBezTo>
                  <a:pt x="393895" y="1683434"/>
                  <a:pt x="409692" y="1682280"/>
                  <a:pt x="422030" y="1674055"/>
                </a:cubicBezTo>
                <a:cubicBezTo>
                  <a:pt x="436098" y="1664677"/>
                  <a:pt x="448694" y="1652580"/>
                  <a:pt x="464234" y="1645920"/>
                </a:cubicBezTo>
                <a:cubicBezTo>
                  <a:pt x="482005" y="1638304"/>
                  <a:pt x="501914" y="1637164"/>
                  <a:pt x="520504" y="1631852"/>
                </a:cubicBezTo>
                <a:cubicBezTo>
                  <a:pt x="534762" y="1627778"/>
                  <a:pt x="548639" y="1622473"/>
                  <a:pt x="562707" y="1617784"/>
                </a:cubicBezTo>
                <a:cubicBezTo>
                  <a:pt x="586094" y="1594398"/>
                  <a:pt x="604780" y="1579391"/>
                  <a:pt x="618978" y="1547446"/>
                </a:cubicBezTo>
                <a:cubicBezTo>
                  <a:pt x="631023" y="1520345"/>
                  <a:pt x="637736" y="1491175"/>
                  <a:pt x="647114" y="1463040"/>
                </a:cubicBezTo>
                <a:lnTo>
                  <a:pt x="661181" y="1420837"/>
                </a:lnTo>
                <a:cubicBezTo>
                  <a:pt x="695410" y="1044321"/>
                  <a:pt x="657053" y="1423669"/>
                  <a:pt x="689317" y="1181686"/>
                </a:cubicBezTo>
                <a:cubicBezTo>
                  <a:pt x="716050" y="981183"/>
                  <a:pt x="689411" y="1124943"/>
                  <a:pt x="717452" y="984738"/>
                </a:cubicBezTo>
                <a:cubicBezTo>
                  <a:pt x="722141" y="684627"/>
                  <a:pt x="722564" y="384420"/>
                  <a:pt x="731520" y="84406"/>
                </a:cubicBezTo>
                <a:cubicBezTo>
                  <a:pt x="732327" y="57364"/>
                  <a:pt x="750713" y="27873"/>
                  <a:pt x="773723" y="14067"/>
                </a:cubicBezTo>
                <a:cubicBezTo>
                  <a:pt x="786438" y="6438"/>
                  <a:pt x="801858" y="4689"/>
                  <a:pt x="815926" y="0"/>
                </a:cubicBezTo>
                <a:cubicBezTo>
                  <a:pt x="862818" y="4689"/>
                  <a:pt x="913701" y="-5434"/>
                  <a:pt x="956603" y="14067"/>
                </a:cubicBezTo>
                <a:cubicBezTo>
                  <a:pt x="974204" y="22068"/>
                  <a:pt x="968535" y="51122"/>
                  <a:pt x="970670" y="70338"/>
                </a:cubicBezTo>
                <a:cubicBezTo>
                  <a:pt x="977938" y="135752"/>
                  <a:pt x="977848" y="201831"/>
                  <a:pt x="984738" y="267286"/>
                </a:cubicBezTo>
                <a:cubicBezTo>
                  <a:pt x="987241" y="291065"/>
                  <a:pt x="995170" y="313992"/>
                  <a:pt x="998806" y="337624"/>
                </a:cubicBezTo>
                <a:cubicBezTo>
                  <a:pt x="1004555" y="374990"/>
                  <a:pt x="1008185" y="412652"/>
                  <a:pt x="1012874" y="450166"/>
                </a:cubicBezTo>
                <a:cubicBezTo>
                  <a:pt x="1014295" y="494224"/>
                  <a:pt x="1034380" y="1151784"/>
                  <a:pt x="1041009" y="1237957"/>
                </a:cubicBezTo>
                <a:cubicBezTo>
                  <a:pt x="1050270" y="1358353"/>
                  <a:pt x="1046393" y="1406363"/>
                  <a:pt x="1097280" y="1491175"/>
                </a:cubicBezTo>
                <a:cubicBezTo>
                  <a:pt x="1114677" y="1520171"/>
                  <a:pt x="1120745" y="1567380"/>
                  <a:pt x="1153550" y="1575581"/>
                </a:cubicBezTo>
                <a:cubicBezTo>
                  <a:pt x="1241989" y="1597691"/>
                  <a:pt x="1190681" y="1586915"/>
                  <a:pt x="1308295" y="1603717"/>
                </a:cubicBezTo>
                <a:lnTo>
                  <a:pt x="1392701" y="1631852"/>
                </a:lnTo>
                <a:cubicBezTo>
                  <a:pt x="1406769" y="1636541"/>
                  <a:pt x="1420166" y="1644283"/>
                  <a:pt x="1434904" y="1645920"/>
                </a:cubicBezTo>
                <a:cubicBezTo>
                  <a:pt x="1575496" y="1661540"/>
                  <a:pt x="1519051" y="1659987"/>
                  <a:pt x="1603717" y="1659987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122594" y="3536488"/>
                <a:ext cx="2080954" cy="699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701" i="1" spc="-4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none" sz="1701" i="1" spc="-4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x-none" sz="1701" i="1" spc="-4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x-none" sz="1701" spc="-4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701" i="1" spc="-4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701" i="1" spc="-4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x-none" sz="1701" i="1" spc="-4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701" dirty="0"/>
              </a:p>
              <a:p>
                <a:r>
                  <a:rPr lang="en-US" sz="1701" dirty="0"/>
                  <a:t>a small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1" i="1" spc="-4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sz="1701" i="1" spc="-4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701" i="1" spc="-4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x-none" sz="1701" i="1" spc="-4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701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94" y="3536488"/>
                <a:ext cx="2080954" cy="699935"/>
              </a:xfrm>
              <a:prstGeom prst="rect">
                <a:avLst/>
              </a:prstGeom>
              <a:blipFill>
                <a:blip r:embed="rId3"/>
                <a:stretch>
                  <a:fillRect l="-1754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连接符 16"/>
          <p:cNvCxnSpPr/>
          <p:nvPr/>
        </p:nvCxnSpPr>
        <p:spPr bwMode="auto">
          <a:xfrm>
            <a:off x="4933311" y="3477435"/>
            <a:ext cx="210648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连接符 17"/>
          <p:cNvCxnSpPr/>
          <p:nvPr/>
        </p:nvCxnSpPr>
        <p:spPr bwMode="auto">
          <a:xfrm flipV="1">
            <a:off x="5962062" y="2301720"/>
            <a:ext cx="0" cy="117571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98456" y="3491372"/>
                <a:ext cx="2058512" cy="699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701" i="1" spc="-4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x-none" sz="1701" i="1" spc="-4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x-none" sz="1701" i="1" spc="-4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x-none" sz="1701" spc="-4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701" i="1" spc="-4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x-none" sz="1701" i="1" spc="-4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x-none" sz="1701" i="1" spc="-4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701" dirty="0"/>
              </a:p>
              <a:p>
                <a:r>
                  <a:rPr lang="en-US" sz="1701" dirty="0"/>
                  <a:t>a large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1" i="1" spc="-4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x-none" sz="1701" i="1" spc="-4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701" i="1" spc="-4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x-none" sz="1701" i="1" spc="-4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701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456" y="3491372"/>
                <a:ext cx="2058512" cy="699935"/>
              </a:xfrm>
              <a:prstGeom prst="rect">
                <a:avLst/>
              </a:prstGeom>
              <a:blipFill>
                <a:blip r:embed="rId4"/>
                <a:stretch>
                  <a:fillRect l="-2071" b="-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任意多边形 22"/>
          <p:cNvSpPr/>
          <p:nvPr/>
        </p:nvSpPr>
        <p:spPr bwMode="auto">
          <a:xfrm>
            <a:off x="4827628" y="2762855"/>
            <a:ext cx="2344763" cy="210872"/>
          </a:xfrm>
          <a:custGeom>
            <a:avLst/>
            <a:gdLst>
              <a:gd name="connsiteX0" fmla="*/ 0 w 3446584"/>
              <a:gd name="connsiteY0" fmla="*/ 309963 h 309963"/>
              <a:gd name="connsiteX1" fmla="*/ 1688123 w 3446584"/>
              <a:gd name="connsiteY1" fmla="*/ 474 h 309963"/>
              <a:gd name="connsiteX2" fmla="*/ 3446584 w 3446584"/>
              <a:gd name="connsiteY2" fmla="*/ 253692 h 30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6584" h="309963">
                <a:moveTo>
                  <a:pt x="0" y="309963"/>
                </a:moveTo>
                <a:cubicBezTo>
                  <a:pt x="556846" y="159907"/>
                  <a:pt x="1113692" y="9852"/>
                  <a:pt x="1688123" y="474"/>
                </a:cubicBezTo>
                <a:cubicBezTo>
                  <a:pt x="2262554" y="-8904"/>
                  <a:pt x="2854569" y="122394"/>
                  <a:pt x="3446584" y="253692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3745" y="4216398"/>
            <a:ext cx="8743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Wei Cao,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Bayesian Heteroskedastic Choice Modeling on Non-identically Distributed Linkages, ICDM 2014</a:t>
            </a:r>
          </a:p>
        </p:txBody>
      </p:sp>
      <p:sp>
        <p:nvSpPr>
          <p:cNvPr id="21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20" grpId="0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07" y="1053119"/>
            <a:ext cx="3191298" cy="2227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865929" y="3280485"/>
                <a:ext cx="2938039" cy="1021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194403">
                  <a:spcAft>
                    <a:spcPts val="136"/>
                  </a:spcAft>
                  <a:tabLst>
                    <a:tab pos="311045" algn="l"/>
                  </a:tabLst>
                </a:pPr>
                <a:r>
                  <a:rPr lang="en-US" sz="1400" dirty="0"/>
                  <a:t>Modeling </a:t>
                </a:r>
                <a:r>
                  <a:rPr lang="en-US" sz="1400" dirty="0" err="1"/>
                  <a:t>heteroskedasticity</a:t>
                </a:r>
                <a:r>
                  <a:rPr lang="en-US" sz="1400" dirty="0"/>
                  <a:t>:</a:t>
                </a:r>
              </a:p>
              <a:p>
                <a:pPr>
                  <a:spcAft>
                    <a:spcPts val="136"/>
                  </a:spcAft>
                  <a:buFont typeface="+mj-lt"/>
                  <a:buAutoNum type="romanLcPeriod"/>
                  <a:tabLst>
                    <a:tab pos="311045" algn="l"/>
                  </a:tabLst>
                </a:pPr>
                <a:r>
                  <a:rPr lang="en-US" sz="1088" dirty="0"/>
                  <a:t>Sample variance for positive choices: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088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1088" i="1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1088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88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88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88" i="1">
                                            <a:latin typeface="Cambria Math" panose="02040503050406030204" pitchFamily="18" charset="0"/>
                                          </a:rPr>
                                          <m:t>𝛷</m:t>
                                        </m:r>
                                      </m:e>
                                      <m:sub>
                                        <m:r>
                                          <a:rPr lang="en-US" sz="1088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088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1088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088" dirty="0"/>
              </a:p>
              <a:p>
                <a:pPr>
                  <a:spcAft>
                    <a:spcPts val="136"/>
                  </a:spcAft>
                  <a:buFont typeface="+mj-lt"/>
                  <a:buAutoNum type="romanLcPeriod"/>
                  <a:tabLst>
                    <a:tab pos="311045" algn="l"/>
                  </a:tabLst>
                </a:pPr>
                <a:r>
                  <a:rPr lang="en-US" sz="1088" dirty="0"/>
                  <a:t>Sample variance for negative choices: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088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1088" i="1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US" sz="1088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sz="1088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88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088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088" i="1">
                                            <a:latin typeface="Cambria Math" panose="02040503050406030204" pitchFamily="18" charset="0"/>
                                          </a:rPr>
                                          <m:t>𝛷</m:t>
                                        </m:r>
                                      </m:e>
                                      <m:sub>
                                        <m:r>
                                          <a:rPr lang="en-US" sz="1088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088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088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088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en-US" sz="1088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sz="108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US" sz="1088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29" y="3280485"/>
                <a:ext cx="2938039" cy="1021305"/>
              </a:xfrm>
              <a:prstGeom prst="rect">
                <a:avLst/>
              </a:prstGeom>
              <a:blipFill>
                <a:blip r:embed="rId4"/>
                <a:stretch>
                  <a:fillRect l="-622" t="-1190" b="-34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/>
          <p:nvPr/>
        </p:nvSpPr>
        <p:spPr bwMode="auto">
          <a:xfrm>
            <a:off x="4376048" y="891494"/>
            <a:ext cx="3209153" cy="79847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466" y="1044949"/>
            <a:ext cx="3026977" cy="216693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53745" y="4236420"/>
            <a:ext cx="8743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Wei Cao,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Bayesian Heteroskedastic Choice Modeling on Non-identically Distributed Linkages, ICDM 2014</a:t>
            </a:r>
          </a:p>
        </p:txBody>
      </p:sp>
      <p:sp>
        <p:nvSpPr>
          <p:cNvPr id="13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  <p:sp>
        <p:nvSpPr>
          <p:cNvPr id="2" name="矩形 1"/>
          <p:cNvSpPr/>
          <p:nvPr/>
        </p:nvSpPr>
        <p:spPr>
          <a:xfrm>
            <a:off x="3818681" y="556755"/>
            <a:ext cx="41488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6000" lvl="2"/>
            <a:r>
              <a:rPr lang="en-US" sz="1600" dirty="0" smtClean="0">
                <a:solidFill>
                  <a:srgbClr val="FF0000"/>
                </a:solidFill>
              </a:rPr>
              <a:t>Modeling non-identical </a:t>
            </a:r>
            <a:r>
              <a:rPr lang="en-US" sz="1600" dirty="0">
                <a:solidFill>
                  <a:srgbClr val="FF0000"/>
                </a:solidFill>
              </a:rPr>
              <a:t>choice distribution</a:t>
            </a:r>
          </a:p>
        </p:txBody>
      </p:sp>
    </p:spTree>
    <p:extLst>
      <p:ext uri="{BB962C8B-B14F-4D97-AF65-F5344CB8AC3E}">
        <p14:creationId xmlns:p14="http://schemas.microsoft.com/office/powerpoint/2010/main" val="66025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1054768"/>
            <a:ext cx="8130122" cy="29649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Latent Feature based Bayesian Heteroskedastic Choice Model</a:t>
            </a:r>
          </a:p>
          <a:p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946" y="1620283"/>
            <a:ext cx="3337031" cy="23888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3745" y="4216398"/>
            <a:ext cx="8743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Wei Cao,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Bayesian Heteroskedastic Choice Modeling on Non-identically Distributed Linkages, ICDM 2014</a:t>
            </a:r>
          </a:p>
        </p:txBody>
      </p:sp>
      <p:sp>
        <p:nvSpPr>
          <p:cNvPr id="12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2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5"/>
          <p:cNvSpPr txBox="1">
            <a:spLocks noChangeArrowheads="1"/>
          </p:cNvSpPr>
          <p:nvPr/>
        </p:nvSpPr>
        <p:spPr bwMode="black">
          <a:xfrm>
            <a:off x="2033588" y="192882"/>
            <a:ext cx="50494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endParaRPr lang="zh-CN" altLang="en-US" sz="24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694260" y="1113235"/>
            <a:ext cx="5725715" cy="29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34000"/>
              </a:spcBef>
              <a:buFontTx/>
              <a:buNone/>
            </a:pPr>
            <a:endParaRPr lang="zh-CN" altLang="en-US" sz="1500">
              <a:latin typeface="Times New Roman" panose="02020603050405020304" pitchFamily="18" charset="0"/>
            </a:endParaRPr>
          </a:p>
        </p:txBody>
      </p:sp>
      <p:sp>
        <p:nvSpPr>
          <p:cNvPr id="6148" name="标题 5"/>
          <p:cNvSpPr>
            <a:spLocks noGrp="1"/>
          </p:cNvSpPr>
          <p:nvPr>
            <p:ph type="title"/>
          </p:nvPr>
        </p:nvSpPr>
        <p:spPr bwMode="auto">
          <a:xfrm>
            <a:off x="539745" y="355217"/>
            <a:ext cx="8130122" cy="4283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en-US" smtClean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/>
              <a:t>Research Background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Preliminary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Research Problems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Conclusion and Future Work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5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PRALLEL </a:t>
            </a:r>
            <a:r>
              <a:rPr lang="en-US" altLang="zh-CN" dirty="0"/>
              <a:t>GIBBS SAMPLING SCHEME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7951013"/>
                  </p:ext>
                </p:extLst>
              </p:nvPr>
            </p:nvGraphicFramePr>
            <p:xfrm>
              <a:off x="2192653" y="1696607"/>
              <a:ext cx="4758693" cy="2074659"/>
            </p:xfrm>
            <a:graphic>
              <a:graphicData uri="http://schemas.openxmlformats.org/drawingml/2006/table">
                <a:tbl>
                  <a:tblPr>
                    <a:tableStyleId>{74C1A8A3-306A-4EB7-A6B1-4F7E0EB9C5D6}</a:tableStyleId>
                  </a:tblPr>
                  <a:tblGrid>
                    <a:gridCol w="4758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74659">
                    <a:tc>
                      <a:txBody>
                        <a:bodyPr/>
                        <a:lstStyle/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group assignment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for each subject </a:t>
                          </a:r>
                          <a14:m>
                            <m:oMath xmlns:m="http://schemas.openxmlformats.org/officeDocument/2006/math"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using DP</a:t>
                          </a:r>
                          <a:endParaRPr lang="en-US" sz="1200" spc="-5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group assignment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for each option </a:t>
                          </a:r>
                          <a14:m>
                            <m:oMath xmlns:m="http://schemas.openxmlformats.org/officeDocument/2006/math"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using DP</a:t>
                          </a:r>
                          <a:endParaRPr lang="en-US" sz="1200" spc="-5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latent features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for each subject </a:t>
                          </a:r>
                          <a14:m>
                            <m:oMath xmlns:m="http://schemas.openxmlformats.org/officeDocument/2006/math"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in parallel</a:t>
                          </a:r>
                          <a:endParaRPr lang="en-US" sz="1200" spc="-5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latent features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for each option </a:t>
                          </a:r>
                          <a14:m>
                            <m:oMath xmlns:m="http://schemas.openxmlformats.org/officeDocument/2006/math"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in parallel</a:t>
                          </a:r>
                          <a:endParaRPr lang="en-US" sz="1200" spc="-5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for each subject </a:t>
                          </a:r>
                          <a14:m>
                            <m:oMath xmlns:m="http://schemas.openxmlformats.org/officeDocument/2006/math"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in parallel</a:t>
                          </a:r>
                          <a:endParaRPr lang="en-US" sz="1200" spc="-5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m:rPr>
                                  <m:sty m:val="p"/>
                                </m:rP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\</m:t>
                              </m:r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for each option </a:t>
                          </a:r>
                          <a14:m>
                            <m:oMath xmlns:m="http://schemas.openxmlformats.org/officeDocument/2006/math"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in parallel</a:t>
                          </a:r>
                          <a:endParaRPr lang="en-US" sz="1200" spc="-5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utility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for each choice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in parallel</a:t>
                          </a:r>
                          <a:endParaRPr lang="en-US" sz="1200" spc="-5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200" i="1" spc="-5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spc="-5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none" sz="1200" spc="-5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b>
                                          <m:r>
                                            <a:rPr lang="x-none" sz="1200" spc="-5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1200" i="1" spc="-5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none" sz="1200" spc="-5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for each subject group </a:t>
                          </a:r>
                          <a14:m>
                            <m:oMath xmlns:m="http://schemas.openxmlformats.org/officeDocument/2006/math"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in parallel</a:t>
                          </a:r>
                          <a:endParaRPr lang="en-US" sz="1200" spc="-5" dirty="0">
                            <a:effectLst/>
                          </a:endParaRPr>
                        </a:p>
                        <a:p>
                          <a:pPr marL="342900" lvl="0" indent="-342900" algn="just">
                            <a:lnSpc>
                              <a:spcPct val="95000"/>
                            </a:lnSpc>
                            <a:spcAft>
                              <a:spcPts val="200"/>
                            </a:spcAft>
                            <a:buFont typeface="Symbol" panose="05050102010706020507" pitchFamily="18" charset="2"/>
                            <a:buChar char=""/>
                            <a:tabLst>
                              <a:tab pos="182880" algn="l"/>
                              <a:tab pos="411480" algn="l"/>
                              <a:tab pos="182880" algn="l"/>
                            </a:tabLst>
                          </a:pPr>
                          <a:r>
                            <a:rPr lang="x-none" sz="1200" spc="-5" dirty="0">
                              <a:effectLst/>
                            </a:rPr>
                            <a:t>Draw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𝜗</m:t>
                                  </m:r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200" i="1" spc="-5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1200" i="1" spc="-5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 spc="-5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x-none" sz="1200" spc="-5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b>
                                          <m:r>
                                            <a:rPr lang="x-none" sz="1200" spc="-5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x-none" sz="1200" spc="-5">
                                      <a:effectLst/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  <m:d>
                                    <m:dPr>
                                      <m:ctrlPr>
                                        <a:rPr lang="en-US" sz="1200" i="1" spc="-5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x-none" sz="1200" spc="-5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b>
                              </m:sSub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for each option group </a:t>
                          </a:r>
                          <a14:m>
                            <m:oMath xmlns:m="http://schemas.openxmlformats.org/officeDocument/2006/math">
                              <m:r>
                                <a:rPr lang="x-none" sz="1200" spc="-5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x-none" sz="1200" spc="-5" dirty="0">
                              <a:effectLst/>
                            </a:rPr>
                            <a:t> in parallel</a:t>
                          </a:r>
                          <a:endParaRPr lang="en-US" sz="1200" spc="-5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77951013"/>
                  </p:ext>
                </p:extLst>
              </p:nvPr>
            </p:nvGraphicFramePr>
            <p:xfrm>
              <a:off x="2192653" y="1696607"/>
              <a:ext cx="4758693" cy="2074659"/>
            </p:xfrm>
            <a:graphic>
              <a:graphicData uri="http://schemas.openxmlformats.org/drawingml/2006/table">
                <a:tbl>
                  <a:tblPr>
                    <a:tableStyleId>{74C1A8A3-306A-4EB7-A6B1-4F7E0EB9C5D6}</a:tableStyleId>
                  </a:tblPr>
                  <a:tblGrid>
                    <a:gridCol w="4758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746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t="-587" r="-256" b="-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129585" y="318864"/>
            <a:ext cx="8950441" cy="348582"/>
          </a:xfrm>
        </p:spPr>
        <p:txBody>
          <a:bodyPr/>
          <a:lstStyle/>
          <a:p>
            <a:r>
              <a:rPr lang="en-US" sz="2800" dirty="0"/>
              <a:t>Bayesian Heteroskedastic Choice Modeling</a:t>
            </a:r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53745" y="4236420"/>
            <a:ext cx="874353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Wei Cao,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Bayesian Heteroskedastic Choice Modeling on Non-identically Distributed Linkages, ICDM 2014</a:t>
            </a:r>
          </a:p>
        </p:txBody>
      </p:sp>
    </p:spTree>
    <p:extLst>
      <p:ext uri="{BB962C8B-B14F-4D97-AF65-F5344CB8AC3E}">
        <p14:creationId xmlns:p14="http://schemas.microsoft.com/office/powerpoint/2010/main" val="50500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1565564"/>
            <a:ext cx="8130122" cy="265083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deficiencies of classical MF due to the long tail: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Popularity Bias: </a:t>
            </a:r>
            <a:r>
              <a:rPr lang="en-US" altLang="zh-CN" sz="1400" dirty="0" smtClean="0"/>
              <a:t>Short-head users and items account for the majority of data, and models tend to fit these users and items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Cold Start: </a:t>
            </a:r>
            <a:r>
              <a:rPr lang="en-US" sz="1400" dirty="0" smtClean="0"/>
              <a:t>The </a:t>
            </a:r>
            <a:r>
              <a:rPr lang="en-US" sz="1400" dirty="0"/>
              <a:t>long-tail distribution implies a number of users are cold start in nature. Cold-start users usually have provided little </a:t>
            </a:r>
            <a:r>
              <a:rPr lang="en-US" sz="1400" dirty="0" smtClean="0"/>
              <a:t>feedback, </a:t>
            </a:r>
            <a:r>
              <a:rPr lang="en-US" sz="1400" dirty="0"/>
              <a:t>or sometimes no feedback at all.</a:t>
            </a:r>
            <a:endParaRPr lang="en-US" altLang="zh-CN" sz="1400" dirty="0" smtClean="0"/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altLang="zh-CN" sz="1600" b="1" dirty="0" smtClean="0"/>
              <a:t>Shilling Attack: </a:t>
            </a:r>
            <a:r>
              <a:rPr lang="en-US" altLang="zh-CN" sz="1600" dirty="0" smtClean="0"/>
              <a:t>S</a:t>
            </a:r>
            <a:r>
              <a:rPr lang="en-US" sz="1400" dirty="0" smtClean="0"/>
              <a:t>hort-head </a:t>
            </a:r>
            <a:r>
              <a:rPr lang="en-US" sz="1400" dirty="0"/>
              <a:t>items are well known, and users either actively or passively learn information about them from many sources. </a:t>
            </a:r>
            <a:r>
              <a:rPr lang="en-US" sz="1400" dirty="0" smtClean="0">
                <a:solidFill>
                  <a:srgbClr val="FF0000"/>
                </a:solidFill>
              </a:rPr>
              <a:t>Long-tail items have few data, therefore, they are </a:t>
            </a:r>
            <a:r>
              <a:rPr lang="en-US" sz="1400" dirty="0">
                <a:solidFill>
                  <a:srgbClr val="FF0000"/>
                </a:solidFill>
              </a:rPr>
              <a:t>more </a:t>
            </a:r>
            <a:r>
              <a:rPr lang="en-US" sz="1400" dirty="0" smtClean="0">
                <a:solidFill>
                  <a:srgbClr val="FF0000"/>
                </a:solidFill>
              </a:rPr>
              <a:t>vulnerable to shilling attack</a:t>
            </a:r>
            <a:r>
              <a:rPr lang="en-US" sz="1400" dirty="0" smtClean="0"/>
              <a:t>.</a:t>
            </a:r>
            <a:endParaRPr lang="en-US" dirty="0"/>
          </a:p>
        </p:txBody>
      </p:sp>
      <p:sp>
        <p:nvSpPr>
          <p:cNvPr id="2" name="矩形 1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 smtClean="0"/>
              <a:t>Recurrent Regularization for recommendation in long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</a:t>
            </a:r>
            <a:r>
              <a:rPr lang="en-US" dirty="0" smtClean="0"/>
              <a:t>non-identity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Heteroskedastic modeling for recommendation in long tail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Modeling </a:t>
            </a:r>
            <a:r>
              <a:rPr lang="en-US" sz="1600" dirty="0" smtClean="0">
                <a:solidFill>
                  <a:srgbClr val="FF0000"/>
                </a:solidFill>
              </a:rPr>
              <a:t>non-identical user feature distribution</a:t>
            </a:r>
            <a:r>
              <a:rPr lang="en-US" sz="1600" dirty="0" smtClean="0"/>
              <a:t>, </a:t>
            </a:r>
            <a:r>
              <a:rPr lang="en-US" sz="1600" dirty="0">
                <a:solidFill>
                  <a:srgbClr val="FF0000"/>
                </a:solidFill>
              </a:rPr>
              <a:t>non-identical </a:t>
            </a:r>
            <a:r>
              <a:rPr lang="en-US" sz="1600" dirty="0" smtClean="0">
                <a:solidFill>
                  <a:srgbClr val="FF0000"/>
                </a:solidFill>
              </a:rPr>
              <a:t>item </a:t>
            </a:r>
            <a:r>
              <a:rPr lang="en-US" sz="1600" dirty="0">
                <a:solidFill>
                  <a:srgbClr val="FF0000"/>
                </a:solidFill>
              </a:rPr>
              <a:t>feature </a:t>
            </a:r>
            <a:r>
              <a:rPr lang="en-US" sz="1600" dirty="0" smtClean="0">
                <a:solidFill>
                  <a:srgbClr val="FF0000"/>
                </a:solidFill>
              </a:rPr>
              <a:t>distribution</a:t>
            </a:r>
            <a:r>
              <a:rPr lang="en-US" sz="1600" dirty="0" smtClean="0"/>
              <a:t> and </a:t>
            </a:r>
            <a:r>
              <a:rPr lang="en-US" sz="1600" dirty="0">
                <a:solidFill>
                  <a:srgbClr val="FF0000"/>
                </a:solidFill>
              </a:rPr>
              <a:t>non-identical </a:t>
            </a:r>
            <a:r>
              <a:rPr lang="en-US" sz="1600" dirty="0" smtClean="0">
                <a:solidFill>
                  <a:srgbClr val="FF0000"/>
                </a:solidFill>
              </a:rPr>
              <a:t>choice distribution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Non-identical regularization (L2 regularization corresponds to Gaussian prior)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non-independency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Social Influence (couple related </a:t>
            </a:r>
            <a:r>
              <a:rPr lang="en-US" sz="1600" dirty="0" smtClean="0"/>
              <a:t>users’ feedback)</a:t>
            </a:r>
            <a:endParaRPr lang="en-US" sz="16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 indent="0">
              <a:buNone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1555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b="1" dirty="0" smtClean="0"/>
                  <a:t>Classic MF</a:t>
                </a:r>
                <a:endParaRPr lang="en-US" b="1" dirty="0" smtClean="0"/>
              </a:p>
              <a:p>
                <a:endParaRPr lang="en-US" sz="15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500">
                                                      <a:latin typeface="Cambria Math" panose="02040503050406030204" pitchFamily="18" charset="0"/>
                                                    </a:rPr>
                                                    <m:t>T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𝑤𝑒𝑖𝑔h𝑡𝑒𝑑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lim>
                          </m:limLow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limLow>
                            <m:limLow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𝑟𝑒𝑔𝑢𝑙𝑎𝑟𝑖𝑧𝑎𝑡𝑖𝑜𝑛</m:t>
                              </m:r>
                            </m:lim>
                          </m:limLow>
                        </m:e>
                      </m:d>
                    </m:oMath>
                  </m:oMathPara>
                </a14:m>
                <a:endParaRPr lang="en-US" sz="1500" i="1" dirty="0"/>
              </a:p>
              <a:p>
                <a:endParaRPr lang="en-US" sz="1500" i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Heteroscedastic </a:t>
                </a:r>
                <a:r>
                  <a:rPr lang="en-US" altLang="zh-CN" b="1" dirty="0" smtClean="0"/>
                  <a:t>MF</a:t>
                </a:r>
                <a:endParaRPr lang="en-US" b="1" dirty="0"/>
              </a:p>
              <a:p>
                <a:endParaRPr lang="en-US" sz="15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5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500">
                                                      <a:latin typeface="Cambria Math" panose="02040503050406030204" pitchFamily="18" charset="0"/>
                                                    </a:rPr>
                                                    <m:t>T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𝑤𝑒𝑖𝑔h𝑡𝑒𝑑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lim>
                          </m:limLow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+</m:t>
                          </m:r>
                          <m:limLow>
                            <m:limLow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5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5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𝝁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5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5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𝑟𝑒𝑔𝑢𝑙𝑎𝑟𝑖𝑧𝑎𝑡𝑖𝑜𝑛</m:t>
                              </m:r>
                            </m:lim>
                          </m:limLow>
                        </m:e>
                      </m:d>
                    </m:oMath>
                  </m:oMathPara>
                </a14:m>
                <a:endParaRPr lang="en-US" sz="1350" dirty="0"/>
              </a:p>
              <a:p>
                <a:pPr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135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350" b="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35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050" dirty="0" smtClean="0"/>
                  <a:t> </a:t>
                </a:r>
                <a:r>
                  <a:rPr lang="en-US" sz="1050" dirty="0" smtClean="0">
                    <a:solidFill>
                      <a:srgbClr val="FF0000"/>
                    </a:solidFill>
                  </a:rPr>
                  <a:t>model variance, i.e. weight</a:t>
                </a:r>
                <a:endParaRPr 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50" t="-16427" b="-16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Recurrent Regularization for recommendation in long tail</a:t>
            </a:r>
          </a:p>
        </p:txBody>
      </p:sp>
    </p:spTree>
    <p:extLst>
      <p:ext uri="{BB962C8B-B14F-4D97-AF65-F5344CB8AC3E}">
        <p14:creationId xmlns:p14="http://schemas.microsoft.com/office/powerpoint/2010/main" val="401788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745" y="1361587"/>
                <a:ext cx="8130122" cy="2616841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C-HMF (Credibility-specific Heteroscedastic MF)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1100" dirty="0" smtClean="0"/>
                  <a:t> </a:t>
                </a:r>
                <a:r>
                  <a:rPr lang="en-US" sz="1400" dirty="0" smtClean="0"/>
                  <a:t>scores </a:t>
                </a:r>
                <a:r>
                  <a:rPr lang="en-US" sz="1400" dirty="0"/>
                  <a:t>the 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credibility </a:t>
                </a:r>
                <a:r>
                  <a:rPr lang="en-US" sz="1400" dirty="0"/>
                  <a:t>of each review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Bayesian </a:t>
                </a:r>
                <a:r>
                  <a:rPr lang="en-US" dirty="0"/>
                  <a:t>Reputation Modeling</a:t>
                </a:r>
              </a:p>
              <a:p>
                <a:pPr marL="520303" lvl="1" indent="-171450">
                  <a:buFont typeface="Arial" panose="020B0604020202020204" pitchFamily="34" charset="0"/>
                  <a:buChar char="•"/>
                </a:pPr>
                <a:r>
                  <a:rPr lang="en-US" sz="1200" i="1" dirty="0" smtClean="0">
                    <a:solidFill>
                      <a:srgbClr val="FF0000"/>
                    </a:solidFill>
                  </a:rPr>
                  <a:t>Reputation Score</a:t>
                </a:r>
                <a:r>
                  <a:rPr lang="en-US" sz="1200" b="0" i="1" dirty="0" smtClean="0"/>
                  <a:t>: </a:t>
                </a:r>
                <a:r>
                  <a:rPr lang="en-US" sz="1200" b="0" i="1" dirty="0"/>
                  <a:t>Given the helpfulness scores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b="0" i="1" dirty="0"/>
                  <a:t> of a user </a:t>
                </a:r>
                <a14:m>
                  <m:oMath xmlns:m="http://schemas.openxmlformats.org/officeDocument/2006/math">
                    <m:r>
                      <a:rPr lang="en-US" sz="1200" b="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200" b="0" i="1" dirty="0"/>
                  <a:t>, the reputation score on this user is defined by:</a:t>
                </a:r>
                <a:endParaRPr lang="en-US" sz="1200" b="0" dirty="0"/>
              </a:p>
              <a:p>
                <a:pPr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ℛ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00" b="1" i="1">
                          <a:latin typeface="Cambria Math" panose="02040503050406030204" pitchFamily="18" charset="0"/>
                        </a:rPr>
                        <m:t>≝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45" y="1361587"/>
                <a:ext cx="8130122" cy="2616841"/>
              </a:xfrm>
              <a:blipFill>
                <a:blip r:embed="rId3"/>
                <a:stretch>
                  <a:fillRect l="-1650" t="-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989457"/>
              </p:ext>
            </p:extLst>
          </p:nvPr>
        </p:nvGraphicFramePr>
        <p:xfrm>
          <a:off x="2541296" y="3039663"/>
          <a:ext cx="4298348" cy="117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9" name="Visio" r:id="rId4" imgW="8010569" imgH="2190651" progId="Visio.Drawing.15">
                  <p:embed/>
                </p:oleObj>
              </mc:Choice>
              <mc:Fallback>
                <p:oleObj name="Visio" r:id="rId4" imgW="8010569" imgH="2190651" progId="Visio.Drawing.15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296" y="3039663"/>
                        <a:ext cx="4298348" cy="11767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Recurrent Regularization for recommendation in long tail</a:t>
            </a:r>
          </a:p>
        </p:txBody>
      </p:sp>
      <p:sp>
        <p:nvSpPr>
          <p:cNvPr id="7" name="矩形 6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0481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745" y="1488403"/>
                <a:ext cx="8130122" cy="2727995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S-HMF </a:t>
                </a:r>
                <a:r>
                  <a:rPr lang="en-US" dirty="0"/>
                  <a:t>(Specialty-specific Heteroscedastic MF)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dirty="0" smtClean="0"/>
                  <a:t> scores </a:t>
                </a:r>
                <a:r>
                  <a:rPr lang="en-US" sz="1600" dirty="0"/>
                  <a:t>the </a:t>
                </a:r>
                <a:r>
                  <a:rPr lang="en-US" sz="1600" i="1" dirty="0">
                    <a:solidFill>
                      <a:srgbClr val="FF0000"/>
                    </a:solidFill>
                  </a:rPr>
                  <a:t>specialty</a:t>
                </a:r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dirty="0"/>
                  <a:t>of user choice, which tightly fits the choices over long-tail items</a:t>
                </a:r>
              </a:p>
              <a:p>
                <a:pPr lvl="1"/>
                <a:endParaRPr lang="en-US" sz="15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Given all observed choices, the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specialty </a:t>
                </a:r>
                <a:r>
                  <a:rPr lang="en-US" b="1" i="1" dirty="0" smtClean="0">
                    <a:solidFill>
                      <a:srgbClr val="FF0000"/>
                    </a:solidFill>
                  </a:rPr>
                  <a:t>score </a:t>
                </a:r>
                <a:r>
                  <a:rPr lang="en-US" dirty="0" smtClean="0"/>
                  <a:t>of </a:t>
                </a:r>
                <a:r>
                  <a:rPr lang="en-US" dirty="0"/>
                  <a:t>a choice on an item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measured by the </a:t>
                </a:r>
                <a:r>
                  <a:rPr lang="en-US" i="1" dirty="0">
                    <a:solidFill>
                      <a:srgbClr val="FF0000"/>
                    </a:solidFill>
                  </a:rPr>
                  <a:t>self-information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45" y="1488403"/>
                <a:ext cx="8130122" cy="2727995"/>
              </a:xfrm>
              <a:blipFill>
                <a:blip r:embed="rId2"/>
                <a:stretch>
                  <a:fillRect l="-1650" t="-3571" r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Recurrent Regularization for recommendation in long tail</a:t>
            </a:r>
          </a:p>
        </p:txBody>
      </p:sp>
      <p:sp>
        <p:nvSpPr>
          <p:cNvPr id="6" name="矩形 5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37223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</a:t>
            </a:r>
            <a:r>
              <a:rPr lang="en-US" dirty="0" smtClean="0"/>
              <a:t>raphical </a:t>
            </a:r>
            <a:r>
              <a:rPr lang="en-US" dirty="0"/>
              <a:t>representation of RMRM framework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876267"/>
              </p:ext>
            </p:extLst>
          </p:nvPr>
        </p:nvGraphicFramePr>
        <p:xfrm>
          <a:off x="2162618" y="1494756"/>
          <a:ext cx="4884376" cy="188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" name="Visio" r:id="rId3" imgW="6724751" imgH="2600257" progId="Visio.Drawing.15">
                  <p:embed/>
                </p:oleObj>
              </mc:Choice>
              <mc:Fallback>
                <p:oleObj name="Visio" r:id="rId3" imgW="6724751" imgH="2600257" progId="Visio.Drawing.15">
                  <p:embed/>
                  <p:pic>
                    <p:nvPicPr>
                      <p:cNvPr id="6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618" y="1494756"/>
                        <a:ext cx="4884376" cy="18862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Recurrent Regularization for recommendation in long tail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64117" y="3500854"/>
                <a:ext cx="5652706" cy="679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p>
                          </m:sSup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p>
                          </m:sSup>
                        </m:lim>
                      </m:limLow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𝑌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12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2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𝒊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2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𝑪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1200">
                                                      <a:latin typeface="Cambria Math" panose="02040503050406030204" pitchFamily="18" charset="0"/>
                                                    </a:rPr>
                                                    <m:t>T</m:t>
                                                  </m:r>
                                                </m:sup>
                                              </m:sSup>
                                              <m:sSubSup>
                                                <m:sSubSupPr>
                                                  <m:ctrlPr>
                                                    <a:rPr lang="en-US" sz="12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2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𝑪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𝑤𝑒𝑖𝑔h𝑡𝑒𝑑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lim>
                          </m:limLow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limLow>
                            <m:limLow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𝑪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𝑼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2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𝑺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𝑪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sz="12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12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12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𝑺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𝑟𝑒𝑔𝑢𝑙𝑎𝑟𝑖𝑧𝑎𝑡𝑖𝑜𝑛</m:t>
                              </m:r>
                            </m:lim>
                          </m:limLow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117" y="3500854"/>
                <a:ext cx="5652706" cy="679289"/>
              </a:xfrm>
              <a:prstGeom prst="rect">
                <a:avLst/>
              </a:prstGeom>
              <a:blipFill>
                <a:blip r:embed="rId5"/>
                <a:stretch>
                  <a:fillRect t="-92857" b="-10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5417127" y="3559114"/>
            <a:ext cx="207818" cy="333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839176" y="3559114"/>
            <a:ext cx="207818" cy="333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05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>
                <a:solidFill>
                  <a:srgbClr val="FF0000"/>
                </a:solidFill>
              </a:rPr>
              <a:t>recurrent mutual regularization process</a:t>
            </a:r>
            <a:r>
              <a:rPr lang="en-US" dirty="0"/>
              <a:t> couples S-HMF and C-HMF using the user and items factors learned from each other as the </a:t>
            </a:r>
            <a:r>
              <a:rPr lang="en-US" b="1" dirty="0">
                <a:solidFill>
                  <a:srgbClr val="FF0000"/>
                </a:solidFill>
              </a:rPr>
              <a:t>empirical priors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546775" y="2072353"/>
            <a:ext cx="1000911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645312"/>
              </p:ext>
            </p:extLst>
          </p:nvPr>
        </p:nvGraphicFramePr>
        <p:xfrm>
          <a:off x="1730089" y="2349352"/>
          <a:ext cx="5749434" cy="151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" name="Visio" r:id="rId3" imgW="3981551" imgH="1047885" progId="Visio.Drawing.15">
                  <p:embed/>
                </p:oleObj>
              </mc:Choice>
              <mc:Fallback>
                <p:oleObj name="Visio" r:id="rId3" imgW="3981551" imgH="1047885" progId="Visio.Drawing.15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0089" y="2349352"/>
                        <a:ext cx="5749434" cy="15172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Recurrent Regularization for recommendation in long tail</a:t>
            </a:r>
          </a:p>
        </p:txBody>
      </p:sp>
      <p:sp>
        <p:nvSpPr>
          <p:cNvPr id="9" name="矩形 8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69962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Demonstration of the recurrent mutual regularization process</a:t>
            </a:r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82679" y="1580049"/>
            <a:ext cx="86936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1196625" y="1950681"/>
          <a:ext cx="6755280" cy="1998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" name="Visio" r:id="rId3" imgW="14392224" imgH="4257743" progId="Visio.Drawing.15">
                  <p:embed/>
                </p:oleObj>
              </mc:Choice>
              <mc:Fallback>
                <p:oleObj name="Visio" r:id="rId3" imgW="14392224" imgH="4257743" progId="Visio.Drawing.15">
                  <p:embed/>
                  <p:pic>
                    <p:nvPicPr>
                      <p:cNvPr id="8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625" y="1950681"/>
                        <a:ext cx="6755280" cy="19982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Recurrent Regularization for recommendation in long tail</a:t>
            </a:r>
          </a:p>
        </p:txBody>
      </p:sp>
      <p:sp>
        <p:nvSpPr>
          <p:cNvPr id="9" name="矩形 8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47392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 Learning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sz="1600" dirty="0" smtClean="0"/>
              <a:t>Variational Bayesian Inference</a:t>
            </a:r>
          </a:p>
          <a:p>
            <a:pPr lvl="1"/>
            <a:endParaRPr 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82679" y="1580049"/>
            <a:ext cx="86936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4235" y="1528363"/>
            <a:ext cx="80132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sp>
        <p:nvSpPr>
          <p:cNvPr id="8" name="矩形 7"/>
          <p:cNvSpPr/>
          <p:nvPr/>
        </p:nvSpPr>
        <p:spPr>
          <a:xfrm>
            <a:off x="650758" y="4216398"/>
            <a:ext cx="80794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Cao, J., Gu, Z., Xu, G., and Wang, J. Improving the Quality of Recommendations for Users and Items in the Tail of Distribution. ACM Trans. Inf. Syst</a:t>
            </a:r>
            <a:r>
              <a:rPr lang="en-US" sz="800" dirty="0" smtClean="0"/>
              <a:t>., </a:t>
            </a:r>
            <a:r>
              <a:rPr lang="en-US" sz="800" dirty="0"/>
              <a:t>2017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Recurrent Regularization for recommendation in long tail</a:t>
            </a:r>
          </a:p>
        </p:txBody>
      </p:sp>
    </p:spTree>
    <p:extLst>
      <p:ext uri="{BB962C8B-B14F-4D97-AF65-F5344CB8AC3E}">
        <p14:creationId xmlns:p14="http://schemas.microsoft.com/office/powerpoint/2010/main" val="24893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idx="1"/>
          </p:nvPr>
        </p:nvSpPr>
        <p:spPr>
          <a:xfrm>
            <a:off x="539745" y="1301518"/>
            <a:ext cx="8130122" cy="2914880"/>
          </a:xfrm>
        </p:spPr>
        <p:txBody>
          <a:bodyPr vert="horz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With the information explosion, quick finding the desired information has become more important.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Modern recommender systems are the evolution of intelligent systems and information retrieval systems.</a:t>
            </a:r>
            <a:endParaRPr lang="en-US" altLang="zh-CN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0" y="2601444"/>
            <a:ext cx="3233216" cy="1609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651" y="2161951"/>
            <a:ext cx="2054447" cy="2054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Leaving From Information Age to Recommendation 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Leverage knowledge from other domains for better recommendation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Overcome data sparsity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Overcome cold start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91" y="1689794"/>
            <a:ext cx="2886066" cy="219434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dirty="0" smtClean="0"/>
              <a:t>Cross-domain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 collection of domain-specific rating matrices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Modeling three-way interaction over &lt;user, item, domain</a:t>
            </a:r>
            <a:r>
              <a:rPr lang="en-US" altLang="zh-CN" sz="1400" dirty="0" smtClean="0"/>
              <a:t>&gt;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Tensor is a natural approach to model this high-order interaction</a:t>
            </a:r>
            <a:endParaRPr lang="en-US" sz="1400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99" y="1703817"/>
            <a:ext cx="2178870" cy="164709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9679" y="3973193"/>
            <a:ext cx="8030253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Can Zhu: Personalized recommendation via cross-domain triadic factorization. WWW </a:t>
            </a:r>
            <a:r>
              <a:rPr lang="en-US" sz="900" dirty="0" smtClean="0"/>
              <a:t>2013</a:t>
            </a:r>
          </a:p>
          <a:p>
            <a:pPr>
              <a:spcBef>
                <a:spcPts val="150"/>
              </a:spcBef>
            </a:pPr>
            <a:r>
              <a:rPr lang="en-US" sz="900" dirty="0"/>
              <a:t>Liang </a:t>
            </a:r>
            <a:r>
              <a:rPr lang="en-US" sz="900" dirty="0" smtClean="0"/>
              <a:t>Hu, </a:t>
            </a:r>
            <a:r>
              <a:rPr lang="en-US" sz="900" dirty="0" err="1" smtClean="0"/>
              <a:t>Longbing</a:t>
            </a:r>
            <a:r>
              <a:rPr lang="en-US" sz="900" dirty="0" smtClean="0"/>
              <a:t>, </a:t>
            </a:r>
            <a:r>
              <a:rPr lang="en-US" sz="900" dirty="0"/>
              <a:t>Jian </a:t>
            </a:r>
            <a:r>
              <a:rPr lang="en-US" sz="900" dirty="0" smtClean="0"/>
              <a:t>Cao, </a:t>
            </a:r>
            <a:r>
              <a:rPr lang="en-US" sz="900" dirty="0" err="1"/>
              <a:t>Zhiping</a:t>
            </a:r>
            <a:r>
              <a:rPr lang="en-US" sz="900" dirty="0"/>
              <a:t> Gu</a:t>
            </a:r>
            <a:r>
              <a:rPr lang="en-US" sz="900" dirty="0" smtClean="0"/>
              <a:t>, </a:t>
            </a:r>
            <a:r>
              <a:rPr lang="en-US" sz="900" dirty="0"/>
              <a:t>Guandong </a:t>
            </a:r>
            <a:r>
              <a:rPr lang="en-US" sz="900" dirty="0" smtClean="0"/>
              <a:t>Xu, </a:t>
            </a:r>
            <a:r>
              <a:rPr lang="en-US" sz="900" dirty="0"/>
              <a:t>&amp; </a:t>
            </a:r>
            <a:r>
              <a:rPr lang="en-US" sz="900" dirty="0" err="1" smtClean="0"/>
              <a:t>Dingyu</a:t>
            </a:r>
            <a:r>
              <a:rPr lang="en-US" sz="900" dirty="0" smtClean="0"/>
              <a:t> Yang</a:t>
            </a:r>
            <a:r>
              <a:rPr lang="en-US" sz="900" dirty="0"/>
              <a:t>:</a:t>
            </a:r>
            <a:r>
              <a:rPr lang="en-US" sz="900" dirty="0" smtClean="0"/>
              <a:t> </a:t>
            </a:r>
            <a:r>
              <a:rPr lang="en-US" sz="900" dirty="0"/>
              <a:t>Learning Informative Priors from Heterogeneous Domains to Improve Recommendation in Cold-Start User Domains. ACM Trans. Inf. Syst., (2016)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Cross-domain recommendation with irregular Tensor factorization</a:t>
            </a:r>
          </a:p>
        </p:txBody>
      </p:sp>
      <p:sp>
        <p:nvSpPr>
          <p:cNvPr id="5" name="矩形 4"/>
          <p:cNvSpPr/>
          <p:nvPr/>
        </p:nvSpPr>
        <p:spPr>
          <a:xfrm>
            <a:off x="2996830" y="3422470"/>
            <a:ext cx="59469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Challenge: </a:t>
            </a:r>
            <a:r>
              <a:rPr lang="en-US" altLang="zh-CN" sz="1400" dirty="0" smtClean="0"/>
              <a:t>Item set in </a:t>
            </a:r>
            <a:r>
              <a:rPr lang="en-US" altLang="zh-CN" sz="1400" dirty="0"/>
              <a:t>each domain </a:t>
            </a:r>
            <a:r>
              <a:rPr lang="en-US" altLang="zh-CN" sz="1400" dirty="0" smtClean="0"/>
              <a:t>is heterogeneous </a:t>
            </a:r>
            <a:r>
              <a:rPr lang="en-US" altLang="zh-CN" sz="1400" dirty="0"/>
              <a:t>with different size</a:t>
            </a:r>
            <a:endParaRPr 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493818" y="2523154"/>
            <a:ext cx="2473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How to model the coupling over these domains?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9" idx="3"/>
          </p:cNvCxnSpPr>
          <p:nvPr/>
        </p:nvCxnSpPr>
        <p:spPr>
          <a:xfrm>
            <a:off x="4966854" y="2784764"/>
            <a:ext cx="10034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6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</a:t>
            </a:r>
            <a:r>
              <a:rPr lang="en-US" dirty="0" smtClean="0"/>
              <a:t>non-identity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Cross domain data (</a:t>
            </a:r>
            <a:r>
              <a:rPr lang="en-US" sz="1600" dirty="0"/>
              <a:t>non-identical domain </a:t>
            </a:r>
            <a:r>
              <a:rPr lang="en-US" sz="1600" dirty="0" smtClean="0"/>
              <a:t>distribution due to the heterogeneity)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non-independency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Coupling multiple domains</a:t>
            </a:r>
            <a:endParaRPr lang="en-US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 indent="0">
              <a:buNone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589679" y="3973193"/>
            <a:ext cx="8030253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Can Zhu: Personalized recommendation via cross-domain triadic factorization. WWW </a:t>
            </a:r>
            <a:r>
              <a:rPr lang="en-US" sz="900" dirty="0" smtClean="0"/>
              <a:t>2013</a:t>
            </a:r>
          </a:p>
          <a:p>
            <a:pPr>
              <a:spcBef>
                <a:spcPts val="150"/>
              </a:spcBef>
            </a:pPr>
            <a:r>
              <a:rPr lang="en-US" sz="900" dirty="0"/>
              <a:t>Liang </a:t>
            </a:r>
            <a:r>
              <a:rPr lang="en-US" sz="900" dirty="0" smtClean="0"/>
              <a:t>Hu, </a:t>
            </a:r>
            <a:r>
              <a:rPr lang="en-US" sz="900" dirty="0" err="1" smtClean="0"/>
              <a:t>Longbing</a:t>
            </a:r>
            <a:r>
              <a:rPr lang="en-US" sz="900" dirty="0" smtClean="0"/>
              <a:t>, </a:t>
            </a:r>
            <a:r>
              <a:rPr lang="en-US" sz="900" dirty="0"/>
              <a:t>Jian </a:t>
            </a:r>
            <a:r>
              <a:rPr lang="en-US" sz="900" dirty="0" smtClean="0"/>
              <a:t>Cao, </a:t>
            </a:r>
            <a:r>
              <a:rPr lang="en-US" sz="900" dirty="0" err="1"/>
              <a:t>Zhiping</a:t>
            </a:r>
            <a:r>
              <a:rPr lang="en-US" sz="900" dirty="0"/>
              <a:t> Gu</a:t>
            </a:r>
            <a:r>
              <a:rPr lang="en-US" sz="900" dirty="0" smtClean="0"/>
              <a:t>, </a:t>
            </a:r>
            <a:r>
              <a:rPr lang="en-US" sz="900" dirty="0"/>
              <a:t>Guandong </a:t>
            </a:r>
            <a:r>
              <a:rPr lang="en-US" sz="900" dirty="0" smtClean="0"/>
              <a:t>Xu, </a:t>
            </a:r>
            <a:r>
              <a:rPr lang="en-US" sz="900" dirty="0"/>
              <a:t>&amp; </a:t>
            </a:r>
            <a:r>
              <a:rPr lang="en-US" sz="900" dirty="0" err="1" smtClean="0"/>
              <a:t>Dingyu</a:t>
            </a:r>
            <a:r>
              <a:rPr lang="en-US" sz="900" dirty="0" smtClean="0"/>
              <a:t> Yang</a:t>
            </a:r>
            <a:r>
              <a:rPr lang="en-US" sz="900" dirty="0"/>
              <a:t>:</a:t>
            </a:r>
            <a:r>
              <a:rPr lang="en-US" sz="900" dirty="0" smtClean="0"/>
              <a:t> </a:t>
            </a:r>
            <a:r>
              <a:rPr lang="en-US" sz="900" dirty="0"/>
              <a:t>Learning Informative Priors from Heterogeneous Domains to Improve Recommendation in Cold-Start User Domains. ACM Trans. Inf. Syst., (2016)</a:t>
            </a:r>
          </a:p>
        </p:txBody>
      </p:sp>
    </p:spTree>
    <p:extLst>
      <p:ext uri="{BB962C8B-B14F-4D97-AF65-F5344CB8AC3E}">
        <p14:creationId xmlns:p14="http://schemas.microsoft.com/office/powerpoint/2010/main" val="220304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dirty="0">
                <a:solidFill>
                  <a:srgbClr val="000066"/>
                </a:solidFill>
              </a:rPr>
              <a:t>Preliminary</a:t>
            </a:r>
            <a:r>
              <a:rPr lang="en-US" dirty="0" smtClean="0">
                <a:solidFill>
                  <a:srgbClr val="000066"/>
                </a:solidFill>
              </a:rPr>
              <a:t>: </a:t>
            </a:r>
            <a:r>
              <a:rPr lang="en-US" altLang="zh-CN" dirty="0">
                <a:solidFill>
                  <a:srgbClr val="000066"/>
                </a:solidFill>
              </a:rPr>
              <a:t>Tensor </a:t>
            </a:r>
            <a:r>
              <a:rPr lang="en-US" altLang="zh-CN" dirty="0" smtClean="0">
                <a:solidFill>
                  <a:srgbClr val="000066"/>
                </a:solidFill>
              </a:rPr>
              <a:t>Factorization</a:t>
            </a:r>
            <a:endParaRPr lang="en-US" altLang="zh-CN" dirty="0">
              <a:solidFill>
                <a:srgbClr val="000066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solidFill>
                <a:srgbClr val="000066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2209480" y="1915565"/>
          <a:ext cx="4725040" cy="1064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Visio" r:id="rId4" imgW="4886241" imgH="1104900" progId="Visio.Drawing.15">
                  <p:embed/>
                </p:oleObj>
              </mc:Choice>
              <mc:Fallback>
                <p:oleObj name="Visio" r:id="rId4" imgW="4886241" imgH="1104900" progId="Visio.Drawing.15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480" y="1915565"/>
                        <a:ext cx="4725040" cy="10642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83895" y="3288892"/>
                <a:ext cx="2104872" cy="516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35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895" y="3288892"/>
                <a:ext cx="2104872" cy="516488"/>
              </a:xfrm>
              <a:prstGeom prst="rect">
                <a:avLst/>
              </a:prstGeom>
              <a:blipFill>
                <a:blip r:embed="rId6"/>
                <a:stretch>
                  <a:fillRect t="-139286" r="-4624" b="-2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2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1231789"/>
            <a:ext cx="8130122" cy="29649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48" y="2219745"/>
            <a:ext cx="3689804" cy="14847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9679" y="3973193"/>
            <a:ext cx="8030253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Can Zhu: Personalized recommendation via cross-domain triadic factorization. WWW </a:t>
            </a:r>
            <a:r>
              <a:rPr lang="en-US" sz="900" dirty="0" smtClean="0"/>
              <a:t>2013</a:t>
            </a:r>
          </a:p>
          <a:p>
            <a:pPr>
              <a:spcBef>
                <a:spcPts val="150"/>
              </a:spcBef>
            </a:pPr>
            <a:r>
              <a:rPr lang="en-US" sz="900" dirty="0"/>
              <a:t>Liang </a:t>
            </a:r>
            <a:r>
              <a:rPr lang="en-US" sz="900" dirty="0" smtClean="0"/>
              <a:t>Hu, </a:t>
            </a:r>
            <a:r>
              <a:rPr lang="en-US" sz="900" dirty="0" err="1" smtClean="0"/>
              <a:t>Longbing</a:t>
            </a:r>
            <a:r>
              <a:rPr lang="en-US" sz="900" dirty="0" smtClean="0"/>
              <a:t>, </a:t>
            </a:r>
            <a:r>
              <a:rPr lang="en-US" sz="900" dirty="0"/>
              <a:t>Jian </a:t>
            </a:r>
            <a:r>
              <a:rPr lang="en-US" sz="900" dirty="0" smtClean="0"/>
              <a:t>Cao, </a:t>
            </a:r>
            <a:r>
              <a:rPr lang="en-US" sz="900" dirty="0" err="1"/>
              <a:t>Zhiping</a:t>
            </a:r>
            <a:r>
              <a:rPr lang="en-US" sz="900" dirty="0"/>
              <a:t> Gu</a:t>
            </a:r>
            <a:r>
              <a:rPr lang="en-US" sz="900" dirty="0" smtClean="0"/>
              <a:t>, </a:t>
            </a:r>
            <a:r>
              <a:rPr lang="en-US" sz="900" dirty="0"/>
              <a:t>Guandong </a:t>
            </a:r>
            <a:r>
              <a:rPr lang="en-US" sz="900" dirty="0" smtClean="0"/>
              <a:t>Xu, </a:t>
            </a:r>
            <a:r>
              <a:rPr lang="en-US" sz="900" dirty="0"/>
              <a:t>&amp; </a:t>
            </a:r>
            <a:r>
              <a:rPr lang="en-US" sz="900" dirty="0" err="1" smtClean="0"/>
              <a:t>Dingyu</a:t>
            </a:r>
            <a:r>
              <a:rPr lang="en-US" sz="900" dirty="0" smtClean="0"/>
              <a:t> Yang</a:t>
            </a:r>
            <a:r>
              <a:rPr lang="en-US" sz="900" dirty="0"/>
              <a:t>:</a:t>
            </a:r>
            <a:r>
              <a:rPr lang="en-US" sz="900" dirty="0" smtClean="0"/>
              <a:t> </a:t>
            </a:r>
            <a:r>
              <a:rPr lang="en-US" sz="900" dirty="0"/>
              <a:t>Learning Informative Priors from Heterogeneous Domains to Improve Recommendation in Cold-Start User Domains. ACM Trans. Inf. Syst., (2016)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870326" y="1478782"/>
                <a:ext cx="3457809" cy="570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/>
                  <a:t>Sum loss over all </a:t>
                </a:r>
                <a:r>
                  <a:rPr lang="en-US" sz="1100" dirty="0" smtClean="0"/>
                  <a:t>domains: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r>
                            <a:rPr lang="en-US" altLang="zh-CN" sz="9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altLang="zh-CN" sz="9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9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9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lim>
                      </m:limLow>
                      <m:f>
                        <m:fPr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zh-CN" altLang="zh-CN" sz="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zh-CN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9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9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900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sSub>
                                    <m:sSubPr>
                                      <m:ctrlPr>
                                        <a:rPr lang="zh-CN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900" b="1" i="1">
                                          <a:latin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zh-CN" altLang="zh-CN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900" b="1" i="1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altLang="zh-CN" sz="9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b="1" i="1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p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d>
                        </m:e>
                        <m:sup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9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9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CN" altLang="zh-CN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zh-CN" altLang="zh-CN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9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e>
                        <m:sup>
                          <m:r>
                            <a:rPr lang="en-US" altLang="zh-CN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326" y="1478782"/>
                <a:ext cx="3457809" cy="570926"/>
              </a:xfrm>
              <a:prstGeom prst="rect">
                <a:avLst/>
              </a:prstGeom>
              <a:blipFill>
                <a:blip r:embed="rId3"/>
                <a:stretch>
                  <a:fillRect t="-54839" b="-124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604805" y="1478782"/>
                <a:ext cx="4341732" cy="669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/>
                  <a:t>With some orthonormal constraints</a:t>
                </a:r>
                <a:r>
                  <a:rPr lang="en-US" sz="1100" dirty="0" smtClean="0"/>
                  <a:t>, we can obtain equivalent loss:</a:t>
                </a:r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lim>
                          <m:r>
                            <a:rPr lang="en-US" sz="900" b="1" i="1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9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1" i="1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sz="9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9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lim>
                      </m:limLow>
                      <m:f>
                        <m:f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d>
                                    <m:d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900" b="1" i="1">
                                                  <a:latin typeface="Cambria Math" panose="02040503050406030204" pitchFamily="18" charset="0"/>
                                                </a:rPr>
                                                <m:t>𝓨</m:t>
                                              </m:r>
                                              <m:r>
                                                <a:rPr lang="en-US" sz="9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begChr m:val="⟦"/>
                                                  <m:endChr m:val="⟧"/>
                                                  <m:ctrlP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𝑼</m:t>
                                                  </m:r>
                                                  <m: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  <m: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𝑪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900" b="1" i="1">
                                                  <a:latin typeface="Cambria Math" panose="02040503050406030204" pitchFamily="18" charset="0"/>
                                                </a:rPr>
                                                <m:t>𝑼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 +</m:t>
                                      </m:r>
                                      <m:sSub>
                                        <m:sSub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900" b="1" i="1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900" b="1" i="1">
                                                  <a:latin typeface="Cambria Math" panose="02040503050406030204" pitchFamily="18" charset="0"/>
                                                </a:rPr>
                                                <m:t>𝑪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1: 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𝑅𝑒𝑔𝑢𝑙𝑎𝑟𝑖𝑧𝑒𝑑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𝑀𝑜𝑑𝑒𝑙</m:t>
                              </m:r>
                            </m:lim>
                          </m:limLow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+</m:t>
                          </m:r>
                          <m:limLow>
                            <m:limLow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sz="9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9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𝑿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900" i="1">
                                                  <a:latin typeface="Cambria Math" panose="02040503050406030204" pitchFamily="18" charset="0"/>
                                                </a:rPr>
                                                <m:t>⊛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9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𝑯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groupChr>
                            </m:e>
                            <m:lim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2: 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𝐿𝑜𝑠𝑠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𝐶𝑜𝑚𝑝𝑒𝑛𝑠𝑎𝑡𝑖𝑜𝑛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805" y="1478782"/>
                <a:ext cx="4341732" cy="669607"/>
              </a:xfrm>
              <a:prstGeom prst="rect">
                <a:avLst/>
              </a:prstGeom>
              <a:blipFill>
                <a:blip r:embed="rId4"/>
                <a:stretch>
                  <a:fillRect t="-47706" b="-90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Cross-domain recommendation with irregular Tensor factorization</a:t>
            </a:r>
          </a:p>
        </p:txBody>
      </p:sp>
      <p:sp>
        <p:nvSpPr>
          <p:cNvPr id="4" name="矩形 3"/>
          <p:cNvSpPr/>
          <p:nvPr/>
        </p:nvSpPr>
        <p:spPr>
          <a:xfrm>
            <a:off x="4328135" y="2194091"/>
            <a:ext cx="1911927" cy="16055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2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1548474"/>
            <a:ext cx="8130122" cy="242472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Parameter Learning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Orthonormal Constrained Parameters Estimation</a:t>
            </a:r>
            <a:endParaRPr lang="en-US" altLang="zh-CN" sz="1600" dirty="0"/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ALS based TF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589679" y="3973193"/>
            <a:ext cx="8030253" cy="533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Can Zhu: Personalized recommendation via cross-domain triadic factorization. WWW </a:t>
            </a:r>
            <a:r>
              <a:rPr lang="en-US" sz="900" dirty="0" smtClean="0"/>
              <a:t>2013</a:t>
            </a:r>
          </a:p>
          <a:p>
            <a:pPr>
              <a:spcBef>
                <a:spcPts val="150"/>
              </a:spcBef>
            </a:pPr>
            <a:r>
              <a:rPr lang="en-US" sz="900" dirty="0"/>
              <a:t>Liang </a:t>
            </a:r>
            <a:r>
              <a:rPr lang="en-US" sz="900" dirty="0" smtClean="0"/>
              <a:t>Hu, </a:t>
            </a:r>
            <a:r>
              <a:rPr lang="en-US" sz="900" dirty="0" err="1" smtClean="0"/>
              <a:t>Longbing</a:t>
            </a:r>
            <a:r>
              <a:rPr lang="en-US" sz="900" dirty="0" smtClean="0"/>
              <a:t>, </a:t>
            </a:r>
            <a:r>
              <a:rPr lang="en-US" sz="900" dirty="0"/>
              <a:t>Jian </a:t>
            </a:r>
            <a:r>
              <a:rPr lang="en-US" sz="900" dirty="0" smtClean="0"/>
              <a:t>Cao, </a:t>
            </a:r>
            <a:r>
              <a:rPr lang="en-US" sz="900" dirty="0" err="1"/>
              <a:t>Zhiping</a:t>
            </a:r>
            <a:r>
              <a:rPr lang="en-US" sz="900" dirty="0"/>
              <a:t> Gu</a:t>
            </a:r>
            <a:r>
              <a:rPr lang="en-US" sz="900" dirty="0" smtClean="0"/>
              <a:t>, </a:t>
            </a:r>
            <a:r>
              <a:rPr lang="en-US" sz="900" dirty="0"/>
              <a:t>Guandong </a:t>
            </a:r>
            <a:r>
              <a:rPr lang="en-US" sz="900" dirty="0" smtClean="0"/>
              <a:t>Xu, </a:t>
            </a:r>
            <a:r>
              <a:rPr lang="en-US" sz="900" dirty="0"/>
              <a:t>&amp; </a:t>
            </a:r>
            <a:r>
              <a:rPr lang="en-US" sz="900" dirty="0" err="1" smtClean="0"/>
              <a:t>Dingyu</a:t>
            </a:r>
            <a:r>
              <a:rPr lang="en-US" sz="900" dirty="0" smtClean="0"/>
              <a:t> Yang</a:t>
            </a:r>
            <a:r>
              <a:rPr lang="en-US" sz="900" dirty="0"/>
              <a:t>:</a:t>
            </a:r>
            <a:r>
              <a:rPr lang="en-US" sz="900" dirty="0" smtClean="0"/>
              <a:t> </a:t>
            </a:r>
            <a:r>
              <a:rPr lang="en-US" sz="900" dirty="0"/>
              <a:t>Learning Informative Priors from Heterogeneous Domains to Improve Recommendation in Cold-Start User Domains. ACM Trans. Inf. Syst., (2016)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Cross-domain recommendation with irregular Tensor factorization</a:t>
            </a:r>
          </a:p>
        </p:txBody>
      </p:sp>
    </p:spTree>
    <p:extLst>
      <p:ext uri="{BB962C8B-B14F-4D97-AF65-F5344CB8AC3E}">
        <p14:creationId xmlns:p14="http://schemas.microsoft.com/office/powerpoint/2010/main" val="57512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4"/>
          <p:cNvSpPr txBox="1">
            <a:spLocks/>
          </p:cNvSpPr>
          <p:nvPr/>
        </p:nvSpPr>
        <p:spPr>
          <a:xfrm>
            <a:off x="1485361" y="1203391"/>
            <a:ext cx="6170040" cy="3393360"/>
          </a:xfrm>
          <a:prstGeom prst="rect">
            <a:avLst/>
          </a:prstGeom>
        </p:spPr>
        <p:txBody>
          <a:bodyPr vert="horz"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SzPct val="100000"/>
              <a:buFont typeface="Times New Roman" panose="02020603050405020304" pitchFamily="18" charset="0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SzPct val="100000"/>
              <a:buFont typeface="Times New Roman" panose="02020603050405020304" pitchFamily="18" charset="0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SzPct val="100000"/>
              <a:buFont typeface="Times New Roman" panose="02020603050405020304" pitchFamily="18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164" lvl="2" indent="0">
              <a:spcAft>
                <a:spcPts val="970"/>
              </a:spcAft>
            </a:pPr>
            <a:endParaRPr lang="en-US" sz="1633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91" y="1053119"/>
            <a:ext cx="3380180" cy="1182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214779" y="2255796"/>
                <a:ext cx="6711204" cy="1922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93568" lvl="1" indent="-244917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: The overall rating of item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200" dirty="0"/>
                  <a:t> determined by market factors of domain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dirty="0"/>
                  <a:t> (all users dependent)</a:t>
                </a:r>
              </a:p>
              <a:p>
                <a:pPr marL="493568" lvl="1" indent="-244917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: Communal bias to the rating determined by community factors (community members dependent)</a:t>
                </a:r>
              </a:p>
              <a:p>
                <a:pPr marL="493568" lvl="1" indent="-244917" algn="just"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200" dirty="0"/>
                  <a:t>: Personal bias to the rating determined by user factors (individual dependent)</a:t>
                </a:r>
              </a:p>
              <a:p>
                <a:pPr marL="493568" lvl="1" indent="-244917" algn="just">
                  <a:buFont typeface="Arial" panose="020B0604020202020204" pitchFamily="34" charset="0"/>
                  <a:buChar char="•"/>
                  <a:defRPr/>
                </a:pPr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marL="248651" lvl="1" algn="ctr">
                  <a:defRPr/>
                </a:pPr>
                <a:endParaRPr lang="en-US" sz="1400" dirty="0"/>
              </a:p>
              <a:p>
                <a:pPr marL="493568" lvl="1" algn="just">
                  <a:defRPr/>
                </a:pPr>
                <a:r>
                  <a:rPr lang="en-US" sz="1200" dirty="0"/>
                  <a:t>Therefore, the personal rating of item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200" i="1" dirty="0"/>
                  <a:t> </a:t>
                </a:r>
                <a:r>
                  <a:rPr lang="en-US" sz="1200" dirty="0"/>
                  <a:t>can be viewed as a</a:t>
                </a:r>
                <a:r>
                  <a:rPr lang="en-US" sz="1400" dirty="0"/>
                  <a:t>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complex</a:t>
                </a:r>
                <a:r>
                  <a:rPr lang="en-US" altLang="zh-CN" sz="1200" dirty="0"/>
                  <a:t> </a:t>
                </a:r>
                <a:r>
                  <a:rPr lang="en-US" sz="1200" dirty="0">
                    <a:solidFill>
                      <a:srgbClr val="FF0000"/>
                    </a:solidFill>
                  </a:rPr>
                  <a:t>result</a:t>
                </a:r>
                <a:r>
                  <a:rPr lang="en-US" sz="1200" dirty="0"/>
                  <a:t> that is affected </a:t>
                </a:r>
                <a:r>
                  <a:rPr lang="en-US" altLang="zh-CN" sz="1200" dirty="0">
                    <a:solidFill>
                      <a:srgbClr val="FF0000"/>
                    </a:solidFill>
                  </a:rPr>
                  <a:t>multi-level </a:t>
                </a:r>
                <a:r>
                  <a:rPr lang="en-US" sz="1200" dirty="0">
                    <a:solidFill>
                      <a:srgbClr val="FF0000"/>
                    </a:solidFill>
                  </a:rPr>
                  <a:t>factors</a:t>
                </a:r>
                <a:r>
                  <a:rPr lang="en-US" sz="1200" dirty="0"/>
                  <a:t>. 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779" y="2255796"/>
                <a:ext cx="6711204" cy="1922065"/>
              </a:xfrm>
              <a:prstGeom prst="rect">
                <a:avLst/>
              </a:prstGeom>
              <a:blipFill>
                <a:blip r:embed="rId3"/>
                <a:stretch>
                  <a:fillRect t="-317" r="-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604955" y="3395404"/>
                <a:ext cx="1065902" cy="364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33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33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33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3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955" y="3395404"/>
                <a:ext cx="1065902" cy="364139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560928" y="3395404"/>
                <a:ext cx="467482" cy="364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3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28" y="3395404"/>
                <a:ext cx="467482" cy="364139"/>
              </a:xfrm>
              <a:prstGeom prst="rect">
                <a:avLst/>
              </a:prstGeom>
              <a:blipFill>
                <a:blip r:embed="rId5"/>
                <a:stretch>
                  <a:fillRect r="-2987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084179" y="3395404"/>
                <a:ext cx="467482" cy="364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33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33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33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33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33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3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179" y="3395404"/>
                <a:ext cx="467482" cy="364139"/>
              </a:xfrm>
              <a:prstGeom prst="rect">
                <a:avLst/>
              </a:prstGeom>
              <a:blipFill>
                <a:blip r:embed="rId6"/>
                <a:stretch>
                  <a:fillRect r="-2467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 bwMode="auto">
          <a:xfrm>
            <a:off x="2558942" y="1053119"/>
            <a:ext cx="2649903" cy="39190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548967" y="1499607"/>
            <a:ext cx="2659879" cy="388617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548967" y="1908757"/>
            <a:ext cx="2649903" cy="391905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0008" y="4226828"/>
            <a:ext cx="79893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Jie</a:t>
            </a:r>
            <a:r>
              <a:rPr lang="en-US" sz="900" dirty="0"/>
              <a:t> Wang,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</a:t>
            </a:r>
            <a:r>
              <a:rPr lang="en-US" sz="900" dirty="0" err="1"/>
              <a:t>Longbing</a:t>
            </a:r>
            <a:r>
              <a:rPr lang="en-US" sz="900" dirty="0"/>
              <a:t> Cao, Cross-Domain Collaborative Filtering via Bilinear Multilevel Analysis, IJCAI 2013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485900" y="13311"/>
            <a:ext cx="6172200" cy="8572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algn="just"/>
            <a:r>
              <a:rPr lang="en-US" sz="2400" dirty="0" smtClean="0"/>
              <a:t>Cross-Domain Collaborative Filtering via Bilinear Multilevel Analysis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738548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 animBg="1"/>
      <p:bldP spid="10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800" y="1491647"/>
            <a:ext cx="3380180" cy="11821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674707" y="2921375"/>
                <a:ext cx="5811255" cy="8667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just">
                  <a:defRPr/>
                </a:pPr>
                <a:r>
                  <a:rPr lang="en-US" sz="1633" dirty="0" smtClean="0"/>
                  <a:t>We </a:t>
                </a:r>
                <a:r>
                  <a:rPr lang="en-US" sz="1633" dirty="0"/>
                  <a:t>can predict an acceptably approximate rating in terms of the higher level factors:</a:t>
                </a:r>
              </a:p>
              <a:p>
                <a:pPr marL="0" lvl="1" algn="just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6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33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33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33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33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33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1633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07" y="2921375"/>
                <a:ext cx="5811255" cy="866712"/>
              </a:xfrm>
              <a:prstGeom prst="rect">
                <a:avLst/>
              </a:prstGeom>
              <a:blipFill>
                <a:blip r:embed="rId3"/>
                <a:stretch>
                  <a:fillRect l="-630" t="-2113" r="-630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 bwMode="auto">
          <a:xfrm>
            <a:off x="2627785" y="2242613"/>
            <a:ext cx="2596370" cy="597594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1494235" y="987818"/>
            <a:ext cx="6172200" cy="3150343"/>
          </a:xfrm>
          <a:prstGeom prst="rect">
            <a:avLst/>
          </a:prstGeom>
        </p:spPr>
        <p:txBody>
          <a:bodyPr/>
          <a:lstStyle>
            <a:lvl1pPr marL="449263" indent="-449263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4"/>
              </a:buBlip>
              <a:defRPr sz="28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730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138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955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52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5099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967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800" kern="0" dirty="0" smtClean="0"/>
              <a:t>Prediction in the cold-start case</a:t>
            </a:r>
            <a:endParaRPr lang="en-US" sz="1800" kern="0" dirty="0"/>
          </a:p>
        </p:txBody>
      </p:sp>
      <p:sp>
        <p:nvSpPr>
          <p:cNvPr id="11" name="矩形 10"/>
          <p:cNvSpPr/>
          <p:nvPr/>
        </p:nvSpPr>
        <p:spPr>
          <a:xfrm>
            <a:off x="800008" y="4226828"/>
            <a:ext cx="79893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Jie</a:t>
            </a:r>
            <a:r>
              <a:rPr lang="en-US" sz="900" dirty="0"/>
              <a:t> Wang,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</a:t>
            </a:r>
            <a:r>
              <a:rPr lang="en-US" sz="900" dirty="0" err="1"/>
              <a:t>Longbing</a:t>
            </a:r>
            <a:r>
              <a:rPr lang="en-US" sz="900" dirty="0"/>
              <a:t> Cao, Cross-Domain Collaborative Filtering via Bilinear Multilevel Analysis, IJCAI 2013</a:t>
            </a: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1485900" y="13311"/>
            <a:ext cx="6172200" cy="8572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algn="just"/>
            <a:r>
              <a:rPr lang="en-US" sz="2400" dirty="0" smtClean="0"/>
              <a:t>Cross-Domain </a:t>
            </a:r>
            <a:r>
              <a:rPr lang="en-US" sz="2400" dirty="0"/>
              <a:t>Collaborative Filtering via Bilinear Multilevel Analysis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3426074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66"/>
                </a:solidFill>
              </a:rPr>
              <a:t>Preliminary: Multilevel </a:t>
            </a:r>
            <a:r>
              <a:rPr lang="en-US" dirty="0">
                <a:solidFill>
                  <a:srgbClr val="000066"/>
                </a:solidFill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solidFill>
                    <a:srgbClr val="00006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r>
                        <a:rPr lang="en-US" b="1" i="1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 smtClean="0">
                  <a:solidFill>
                    <a:srgbClr val="000066"/>
                  </a:solidFill>
                </a:endParaRPr>
              </a:p>
              <a:p>
                <a:pPr lvl="1"/>
                <a:r>
                  <a:rPr lang="en-US" altLang="zh-CN" sz="1500" b="0" dirty="0" smtClean="0"/>
                  <a:t>where</a:t>
                </a:r>
                <a:r>
                  <a:rPr lang="zh-CN" altLang="en-US" sz="1500" dirty="0" smtClean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CN" sz="1500" dirty="0" smtClean="0"/>
                  <a:t> </a:t>
                </a:r>
                <a:r>
                  <a:rPr lang="en-US" altLang="zh-CN" sz="1500" b="0" dirty="0" smtClean="0"/>
                  <a:t>denotes</a:t>
                </a:r>
                <a:r>
                  <a:rPr lang="zh-CN" altLang="en-US" sz="1500" dirty="0">
                    <a:solidFill>
                      <a:srgbClr val="FF0000"/>
                    </a:solidFill>
                  </a:rPr>
                  <a:t> </a:t>
                </a:r>
                <a:r>
                  <a:rPr lang="en-US" sz="1500" dirty="0">
                    <a:solidFill>
                      <a:srgbClr val="FF0000"/>
                    </a:solidFill>
                  </a:rPr>
                  <a:t>fixed effects </a:t>
                </a:r>
                <a:r>
                  <a:rPr lang="en-US" sz="1500" b="0" dirty="0" smtClean="0"/>
                  <a:t>over all data points</a:t>
                </a:r>
                <a:r>
                  <a:rPr lang="en-US" altLang="zh-CN" sz="1500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500" dirty="0" smtClean="0"/>
                  <a:t> </a:t>
                </a:r>
                <a:r>
                  <a:rPr lang="en-US" altLang="zh-CN" sz="1500" b="0" dirty="0" smtClean="0"/>
                  <a:t>denotes</a:t>
                </a:r>
                <a:r>
                  <a:rPr lang="zh-CN" altLang="en-US" sz="1500" dirty="0" smtClean="0"/>
                  <a:t> </a:t>
                </a:r>
                <a:r>
                  <a:rPr lang="en-US" sz="1500" dirty="0">
                    <a:solidFill>
                      <a:srgbClr val="FF0000"/>
                    </a:solidFill>
                  </a:rPr>
                  <a:t>group-specific </a:t>
                </a:r>
                <a:r>
                  <a:rPr lang="en-US" sz="1500" dirty="0" smtClean="0">
                    <a:solidFill>
                      <a:srgbClr val="FF0000"/>
                    </a:solidFill>
                  </a:rPr>
                  <a:t>random </a:t>
                </a:r>
                <a:r>
                  <a:rPr lang="en-US" sz="1500" dirty="0">
                    <a:solidFill>
                      <a:srgbClr val="FF0000"/>
                    </a:solidFill>
                  </a:rPr>
                  <a:t>effects</a:t>
                </a:r>
                <a:r>
                  <a:rPr lang="en-US" sz="1500" dirty="0"/>
                  <a:t>,</a:t>
                </a:r>
                <a:r>
                  <a:rPr lang="en-US" sz="1500" dirty="0" smtClean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zh-CN" sz="1500" dirty="0" smtClean="0"/>
                  <a:t> </a:t>
                </a:r>
                <a:r>
                  <a:rPr lang="en-US" altLang="zh-CN" sz="1500" b="0" dirty="0" smtClean="0"/>
                  <a:t>denotes error term</a:t>
                </a:r>
                <a:r>
                  <a:rPr lang="en-US" altLang="zh-CN" sz="1500" b="0" dirty="0"/>
                  <a:t>.</a:t>
                </a:r>
              </a:p>
              <a:p>
                <a:pPr lvl="1"/>
                <a:endParaRPr lang="en-US" altLang="zh-CN" sz="1500" dirty="0"/>
              </a:p>
              <a:p>
                <a:pPr lvl="1"/>
                <a:r>
                  <a:rPr lang="en-US" altLang="zh-CN" sz="1500" b="0" dirty="0" smtClean="0"/>
                  <a:t>Multilevel models are often used to model</a:t>
                </a:r>
                <a:r>
                  <a:rPr lang="zh-CN" altLang="en-US" sz="1500" b="0" dirty="0" smtClean="0"/>
                  <a:t> </a:t>
                </a:r>
                <a:r>
                  <a:rPr lang="en-US" sz="1500" b="0" dirty="0" smtClean="0"/>
                  <a:t>intra-class correlation,</a:t>
                </a:r>
                <a:r>
                  <a:rPr lang="zh-CN" altLang="en-US" sz="1500" b="0" dirty="0" smtClean="0"/>
                  <a:t> </a:t>
                </a:r>
                <a:r>
                  <a:rPr lang="en-US" altLang="zh-CN" sz="1500" b="0" dirty="0" smtClean="0"/>
                  <a:t>which assumes the data in</a:t>
                </a:r>
                <a:r>
                  <a:rPr lang="zh-CN" altLang="en-US" sz="1500" b="0" dirty="0"/>
                  <a:t> </a:t>
                </a:r>
                <a:r>
                  <a:rPr lang="en-US" sz="1500" dirty="0" smtClean="0"/>
                  <a:t>intra-class </a:t>
                </a:r>
                <a:r>
                  <a:rPr lang="en-US" sz="1500" b="0" dirty="0" smtClean="0"/>
                  <a:t>are more similar than those in</a:t>
                </a:r>
                <a:r>
                  <a:rPr lang="zh-CN" altLang="en-US" sz="1500" b="0" dirty="0" smtClean="0"/>
                  <a:t> </a:t>
                </a:r>
                <a:r>
                  <a:rPr lang="en-US" sz="1500" dirty="0" smtClean="0"/>
                  <a:t>inter-class.</a:t>
                </a:r>
                <a:endParaRPr lang="en-US" altLang="zh-CN" sz="1500" dirty="0"/>
              </a:p>
              <a:p>
                <a:pPr lvl="1"/>
                <a:endParaRPr lang="en-US" altLang="zh-CN" sz="1500" dirty="0" smtClean="0">
                  <a:solidFill>
                    <a:srgbClr val="000066"/>
                  </a:solidFill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5" t="-1848" r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椭圆 2"/>
          <p:cNvSpPr/>
          <p:nvPr/>
        </p:nvSpPr>
        <p:spPr>
          <a:xfrm>
            <a:off x="6296890" y="899848"/>
            <a:ext cx="613064" cy="4245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</a:t>
            </a: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5" name="椭圆 4"/>
          <p:cNvSpPr/>
          <p:nvPr/>
        </p:nvSpPr>
        <p:spPr>
          <a:xfrm>
            <a:off x="7128163" y="823512"/>
            <a:ext cx="595745" cy="3255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g2</a:t>
            </a:r>
            <a:endParaRPr lang="en-US" sz="1100" dirty="0"/>
          </a:p>
        </p:txBody>
      </p:sp>
      <p:sp>
        <p:nvSpPr>
          <p:cNvPr id="6" name="椭圆 5"/>
          <p:cNvSpPr/>
          <p:nvPr/>
        </p:nvSpPr>
        <p:spPr>
          <a:xfrm>
            <a:off x="6858001" y="1377272"/>
            <a:ext cx="692726" cy="3255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753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</a:t>
            </a:r>
            <a:r>
              <a:rPr lang="en-US" dirty="0" smtClean="0"/>
              <a:t>non-identity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Multilevel data (non-identical domain distribution, community </a:t>
            </a:r>
            <a:r>
              <a:rPr lang="en-US" sz="1600" dirty="0" smtClean="0"/>
              <a:t>distribution due to the heterogeneity)</a:t>
            </a:r>
            <a:endParaRPr lang="en-US" sz="16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 non-independency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Cross-domain recommendation (multi-domain joint modeling)</a:t>
            </a:r>
          </a:p>
          <a:p>
            <a:pPr lvl="2" indent="0">
              <a:buNone/>
            </a:pPr>
            <a:endParaRPr lang="en-US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2" indent="0">
              <a:buNone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800008" y="4226828"/>
            <a:ext cx="79893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Jie</a:t>
            </a:r>
            <a:r>
              <a:rPr lang="en-US" sz="900" dirty="0"/>
              <a:t> Wang,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</a:t>
            </a:r>
            <a:r>
              <a:rPr lang="en-US" sz="900" dirty="0" err="1"/>
              <a:t>Longbing</a:t>
            </a:r>
            <a:r>
              <a:rPr lang="en-US" sz="900" dirty="0"/>
              <a:t> Cao, Cross-Domain Collaborative Filtering via Bilinear Multilevel Analysis, IJCAI 2013</a:t>
            </a:r>
          </a:p>
        </p:txBody>
      </p:sp>
    </p:spTree>
    <p:extLst>
      <p:ext uri="{BB962C8B-B14F-4D97-AF65-F5344CB8AC3E}">
        <p14:creationId xmlns:p14="http://schemas.microsoft.com/office/powerpoint/2010/main" val="420579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Movie recommendation (Netflix)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Related </a:t>
            </a:r>
            <a:r>
              <a:rPr lang="en-US" dirty="0"/>
              <a:t>product recommendation (Amazon)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A50021"/>
                </a:solidFill>
              </a:rPr>
              <a:t>Web </a:t>
            </a:r>
            <a:r>
              <a:rPr lang="en-US" b="1" dirty="0">
                <a:solidFill>
                  <a:srgbClr val="A50021"/>
                </a:solidFill>
              </a:rPr>
              <a:t>page ranking (Google</a:t>
            </a:r>
            <a:r>
              <a:rPr lang="en-US" b="1" dirty="0" smtClean="0">
                <a:solidFill>
                  <a:srgbClr val="A5002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A50021"/>
                </a:solidFill>
              </a:rPr>
              <a:t>Computational Advertising (Google)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A50021"/>
                </a:solidFill>
              </a:rPr>
              <a:t>Online Social Networking </a:t>
            </a:r>
            <a:r>
              <a:rPr lang="en-US" b="1" dirty="0">
                <a:solidFill>
                  <a:srgbClr val="A50021"/>
                </a:solidFill>
              </a:rPr>
              <a:t>(Facebook)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A50021"/>
                </a:solidFill>
              </a:rPr>
              <a:t>Priority </a:t>
            </a:r>
            <a:r>
              <a:rPr lang="en-US" b="1" dirty="0">
                <a:solidFill>
                  <a:srgbClr val="A50021"/>
                </a:solidFill>
              </a:rPr>
              <a:t>inbox &amp; spam filtering (Google)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A50021"/>
                </a:solidFill>
              </a:rPr>
              <a:t>Online </a:t>
            </a:r>
            <a:r>
              <a:rPr lang="en-US" b="1" dirty="0">
                <a:solidFill>
                  <a:srgbClr val="A50021"/>
                </a:solidFill>
              </a:rPr>
              <a:t>dating (OK Cupid</a:t>
            </a:r>
            <a:r>
              <a:rPr lang="en-US" b="1" dirty="0" smtClean="0">
                <a:solidFill>
                  <a:srgbClr val="A50021"/>
                </a:solidFill>
              </a:rPr>
              <a:t>)</a:t>
            </a:r>
            <a:endParaRPr lang="en-US" b="1" dirty="0">
              <a:solidFill>
                <a:srgbClr val="A5002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Generalized Recommender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3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000" y="905884"/>
            <a:ext cx="1702612" cy="2173905"/>
          </a:xfrm>
          <a:prstGeom prst="rect">
            <a:avLst/>
          </a:prstGeom>
        </p:spPr>
      </p:pic>
      <p:sp>
        <p:nvSpPr>
          <p:cNvPr id="3" name="竖排文字占位符 4"/>
          <p:cNvSpPr txBox="1">
            <a:spLocks/>
          </p:cNvSpPr>
          <p:nvPr/>
        </p:nvSpPr>
        <p:spPr>
          <a:xfrm>
            <a:off x="1485361" y="1203391"/>
            <a:ext cx="6170040" cy="3393360"/>
          </a:xfrm>
          <a:prstGeom prst="rect">
            <a:avLst/>
          </a:prstGeom>
        </p:spPr>
        <p:txBody>
          <a:bodyPr vert="horz"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SzPct val="100000"/>
              <a:buFont typeface="Times New Roman" panose="02020603050405020304" pitchFamily="18" charset="0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SzPct val="100000"/>
              <a:buFont typeface="Times New Roman" panose="02020603050405020304" pitchFamily="18" charset="0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SzPct val="100000"/>
              <a:buFont typeface="Times New Roman" panose="02020603050405020304" pitchFamily="18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164" lvl="2" indent="0">
              <a:spcAft>
                <a:spcPts val="970"/>
              </a:spcAft>
            </a:pPr>
            <a:endParaRPr lang="en-US" sz="16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88088" y="3105047"/>
                <a:ext cx="8041977" cy="10543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7686" lvl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6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36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361" dirty="0"/>
                  <a:t>: represents the </a:t>
                </a:r>
                <a:r>
                  <a:rPr lang="en-US" altLang="zh-CN" sz="1361" dirty="0"/>
                  <a:t>random </a:t>
                </a:r>
                <a:r>
                  <a:rPr lang="en-US" sz="1361" dirty="0"/>
                  <a:t>effects for a domain </a:t>
                </a:r>
                <a14:m>
                  <m:oMath xmlns:m="http://schemas.openxmlformats.org/officeDocument/2006/math">
                    <m:r>
                      <a:rPr lang="en-US" sz="1361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361" dirty="0"/>
                  <a:t>, where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sz="135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361" dirty="0"/>
                  <a:t>.</a:t>
                </a:r>
              </a:p>
              <a:p>
                <a:pPr marL="427686" lvl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</m:sSub>
                  </m:oMath>
                </a14:m>
                <a:r>
                  <a:rPr lang="en-US" sz="1361" dirty="0"/>
                  <a:t>: represents random effects of community </a:t>
                </a:r>
                <a14:m>
                  <m:oMath xmlns:m="http://schemas.openxmlformats.org/officeDocument/2006/math">
                    <m:r>
                      <a:rPr lang="en-US" sz="1361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361" dirty="0"/>
                  <a:t> of domain </a:t>
                </a:r>
                <a14:m>
                  <m:oMath xmlns:m="http://schemas.openxmlformats.org/officeDocument/2006/math">
                    <m:r>
                      <a:rPr lang="en-US" sz="1361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361" dirty="0"/>
                  <a:t>, </a:t>
                </a:r>
                <a:r>
                  <a:rPr lang="en-US" sz="1361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𝑑𝑐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𝑑𝑐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b>
                        </m:sSub>
                      </m:e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361" dirty="0"/>
                  <a:t>.</a:t>
                </a:r>
              </a:p>
              <a:p>
                <a:pPr marL="427686" lvl="1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𝑑𝑖</m:t>
                        </m:r>
                      </m:sub>
                    </m:sSub>
                  </m:oMath>
                </a14:m>
                <a:r>
                  <a:rPr lang="en-US" sz="1361" dirty="0"/>
                  <a:t>: represents the domain-specific random effects of user </a:t>
                </a:r>
                <a14:m>
                  <m:oMath xmlns:m="http://schemas.openxmlformats.org/officeDocument/2006/math">
                    <m:r>
                      <a:rPr lang="en-US" sz="1361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361" dirty="0"/>
                  <a:t>, </a:t>
                </a:r>
                <a:r>
                  <a:rPr lang="en-US" sz="1361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𝑑𝑖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</m:e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361" dirty="0"/>
                  <a:t>.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88" y="3105047"/>
                <a:ext cx="8041977" cy="1054391"/>
              </a:xfrm>
              <a:prstGeom prst="rect">
                <a:avLst/>
              </a:prstGeom>
              <a:blipFill>
                <a:blip r:embed="rId3"/>
                <a:stretch>
                  <a:fillRect b="-5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99" y="3168892"/>
            <a:ext cx="164322" cy="3280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52" y="3511808"/>
            <a:ext cx="172970" cy="3280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00" y="3937559"/>
            <a:ext cx="164322" cy="32806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3707904" y="954823"/>
            <a:ext cx="146964" cy="2939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004937" y="1390161"/>
            <a:ext cx="146964" cy="2939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931455" y="1785693"/>
            <a:ext cx="146964" cy="2939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2208" tIns="31104" rIns="62208" bIns="31104" numCol="1" rtlCol="0" anchor="t" anchorCtr="0" compatLnSpc="1">
            <a:prstTxWarp prst="textNoShape">
              <a:avLst/>
            </a:prstTxWarp>
          </a:bodyPr>
          <a:lstStyle/>
          <a:p>
            <a:pPr defTabSz="305645">
              <a:lnSpc>
                <a:spcPct val="93000"/>
              </a:lnSpc>
              <a:buSzPct val="100000"/>
            </a:pPr>
            <a:endParaRPr lang="en-US" sz="1225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0008" y="4226828"/>
            <a:ext cx="79893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Jie</a:t>
            </a:r>
            <a:r>
              <a:rPr lang="en-US" sz="900" dirty="0"/>
              <a:t> Wang,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</a:t>
            </a:r>
            <a:r>
              <a:rPr lang="en-US" sz="900" dirty="0" err="1"/>
              <a:t>Longbing</a:t>
            </a:r>
            <a:r>
              <a:rPr lang="en-US" sz="900" dirty="0"/>
              <a:t> Cao, Cross-Domain Collaborative Filtering via Bilinear Multilevel Analysis, IJCAI 2013</a:t>
            </a: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1485900" y="13311"/>
            <a:ext cx="6172200" cy="8572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algn="just"/>
            <a:r>
              <a:rPr lang="en-US" sz="2400" dirty="0" smtClean="0"/>
              <a:t>Cross-Domain </a:t>
            </a:r>
            <a:r>
              <a:rPr lang="en-US" sz="2400" dirty="0"/>
              <a:t>Collaborative Filtering via Bilinear Multilevel Analysis</a:t>
            </a:r>
            <a:endParaRPr lang="en-US" sz="2400" kern="0" dirty="0"/>
          </a:p>
        </p:txBody>
      </p:sp>
      <p:sp>
        <p:nvSpPr>
          <p:cNvPr id="13" name="矩形 12"/>
          <p:cNvSpPr/>
          <p:nvPr/>
        </p:nvSpPr>
        <p:spPr>
          <a:xfrm>
            <a:off x="6670964" y="2316371"/>
            <a:ext cx="24730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Modeling non-identical multilevel distributions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4512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Crossed Random Effects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600314"/>
            <a:ext cx="4313247" cy="2324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36027" y="3910495"/>
                <a:ext cx="6172199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33375" lvl="1" indent="-333375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5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500" dirty="0">
                    <a:solidFill>
                      <a:srgbClr val="FFC000"/>
                    </a:solidFill>
                  </a:rPr>
                  <a:t>:</a:t>
                </a:r>
                <a:r>
                  <a:rPr lang="en-US" sz="1500" dirty="0"/>
                  <a:t> represents the crossed random effects of user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500" dirty="0"/>
                  <a:t>, which is used to model the factors across all domains, e.g. age, position, income.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027" y="3910495"/>
                <a:ext cx="6172199" cy="553998"/>
              </a:xfrm>
              <a:prstGeom prst="rect">
                <a:avLst/>
              </a:prstGeom>
              <a:blipFill>
                <a:blip r:embed="rId3"/>
                <a:stretch>
                  <a:fillRect t="-2198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/>
          <p:cNvSpPr txBox="1">
            <a:spLocks/>
          </p:cNvSpPr>
          <p:nvPr/>
        </p:nvSpPr>
        <p:spPr>
          <a:xfrm>
            <a:off x="1485900" y="13311"/>
            <a:ext cx="6172200" cy="8572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algn="just"/>
            <a:r>
              <a:rPr lang="en-US" sz="2400" dirty="0" smtClean="0"/>
              <a:t>Cross-Domain </a:t>
            </a:r>
            <a:r>
              <a:rPr lang="en-US" sz="2400" dirty="0"/>
              <a:t>Collaborative Filtering via Bilinear Multilevel Analysis</a:t>
            </a:r>
            <a:endParaRPr lang="en-US" sz="2400" kern="0" dirty="0"/>
          </a:p>
        </p:txBody>
      </p:sp>
      <p:sp>
        <p:nvSpPr>
          <p:cNvPr id="6" name="矩形 5"/>
          <p:cNvSpPr/>
          <p:nvPr/>
        </p:nvSpPr>
        <p:spPr>
          <a:xfrm>
            <a:off x="6858000" y="2319376"/>
            <a:ext cx="2230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Modeling the coupling across domains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4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4"/>
          <p:cNvSpPr txBox="1">
            <a:spLocks/>
          </p:cNvSpPr>
          <p:nvPr/>
        </p:nvSpPr>
        <p:spPr>
          <a:xfrm>
            <a:off x="1485361" y="1203391"/>
            <a:ext cx="6170040" cy="3393360"/>
          </a:xfrm>
          <a:prstGeom prst="rect">
            <a:avLst/>
          </a:prstGeom>
        </p:spPr>
        <p:txBody>
          <a:bodyPr vert="horz"/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SzPct val="100000"/>
              <a:buFont typeface="Times New Roman" panose="02020603050405020304" pitchFamily="18" charset="0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SzPct val="100000"/>
              <a:buFont typeface="Times New Roman" panose="02020603050405020304" pitchFamily="18" charset="0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SzPct val="100000"/>
              <a:buFont typeface="Times New Roman" panose="02020603050405020304" pitchFamily="18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SzPct val="100000"/>
              <a:buFont typeface="Times New Roman" panose="02020603050405020304" pitchFamily="18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SzPct val="100000"/>
              <a:buFont typeface="Times New Roman" panose="02020603050405020304" pitchFamily="18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2164" lvl="2" indent="0">
              <a:spcAft>
                <a:spcPts val="970"/>
              </a:spcAft>
            </a:pPr>
            <a:endParaRPr lang="en-US" sz="1633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53" y="857166"/>
            <a:ext cx="3636455" cy="1959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02258" y="2767703"/>
                <a:ext cx="6536244" cy="1553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28767" lvl="1" indent="-128522" algn="just">
                  <a:buFont typeface="Arial" panose="020B0604020202020204" pitchFamily="34" charset="0"/>
                  <a:buChar char="•"/>
                  <a:defRPr/>
                </a:pPr>
                <a:r>
                  <a:rPr lang="en-US" sz="1361" dirty="0"/>
                  <a:t>Overall rating of item </a:t>
                </a:r>
                <a14:m>
                  <m:oMath xmlns:m="http://schemas.openxmlformats.org/officeDocument/2006/math">
                    <m:r>
                      <a:rPr lang="en-US" sz="1361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6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6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6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𝑑𝑗</m:t>
                        </m:r>
                      </m:sub>
                    </m:sSub>
                    <m:r>
                      <a:rPr lang="en-US" sz="136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36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6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36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36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13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361" i="1">
                            <a:latin typeface="Cambria Math" panose="02040503050406030204" pitchFamily="18" charset="0"/>
                          </a:rPr>
                          <m:t>𝑑𝑗</m:t>
                        </m:r>
                      </m:sub>
                    </m:sSub>
                  </m:oMath>
                </a14:m>
                <a:endParaRPr lang="en-US" sz="1361" i="1" dirty="0">
                  <a:latin typeface="Cambria Math" panose="02040503050406030204" pitchFamily="18" charset="0"/>
                </a:endParaRPr>
              </a:p>
              <a:p>
                <a:pPr marL="428767" lvl="1" indent="-128522" algn="just">
                  <a:buFont typeface="Arial" panose="020B0604020202020204" pitchFamily="34" charset="0"/>
                  <a:buChar char="•"/>
                  <a:defRPr/>
                </a:pPr>
                <a:r>
                  <a:rPr lang="en-US" sz="1361" dirty="0"/>
                  <a:t>Community-specific bias: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𝑐𝑗</m:t>
                        </m:r>
                      </m:sub>
                    </m:sSub>
                    <m:r>
                      <a:rPr lang="en-US" sz="136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US" sz="136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𝑑𝑐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36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13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361" i="1">
                            <a:latin typeface="Cambria Math" panose="02040503050406030204" pitchFamily="18" charset="0"/>
                          </a:rPr>
                          <m:t>𝑑𝑗</m:t>
                        </m:r>
                      </m:sub>
                    </m:sSub>
                  </m:oMath>
                </a14:m>
                <a:endParaRPr lang="en-US" sz="1361" i="1" dirty="0">
                  <a:latin typeface="Cambria Math" panose="02040503050406030204" pitchFamily="18" charset="0"/>
                </a:endParaRPr>
              </a:p>
              <a:p>
                <a:pPr marL="428767" lvl="1" indent="-128522" algn="just">
                  <a:buFont typeface="Arial" panose="020B0604020202020204" pitchFamily="34" charset="0"/>
                  <a:buChar char="•"/>
                  <a:defRPr/>
                </a:pPr>
                <a:r>
                  <a:rPr lang="en-US" sz="1361" dirty="0"/>
                  <a:t>Personal bias (domain-specific effects):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𝑑𝑖𝑗</m:t>
                        </m:r>
                      </m:sub>
                      <m:sup>
                        <m: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  <m:r>
                      <a:rPr lang="en-US" sz="136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6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36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13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361" i="1">
                            <a:latin typeface="Cambria Math" panose="02040503050406030204" pitchFamily="18" charset="0"/>
                          </a:rPr>
                          <m:t>𝑑𝑗</m:t>
                        </m:r>
                      </m:sub>
                    </m:sSub>
                  </m:oMath>
                </a14:m>
                <a:r>
                  <a:rPr lang="en-US" sz="1361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428767" lvl="1" indent="-128522" algn="just">
                  <a:buFont typeface="Arial" panose="020B0604020202020204" pitchFamily="34" charset="0"/>
                  <a:buChar char="•"/>
                  <a:defRPr/>
                </a:pPr>
                <a:r>
                  <a:rPr lang="en-US" sz="1361" dirty="0"/>
                  <a:t>Personal bias (cross-domain effects):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36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6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36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𝑑𝑖𝑗</m:t>
                        </m:r>
                      </m:sub>
                      <m:sup>
                        <m:r>
                          <a:rPr lang="en-US" sz="136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</m:sSubSup>
                    <m:r>
                      <a:rPr lang="en-US" sz="136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36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6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36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36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sz="136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6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361" i="1">
                            <a:latin typeface="Cambria Math" panose="02040503050406030204" pitchFamily="18" charset="0"/>
                          </a:rPr>
                          <m:t>𝑑𝑗</m:t>
                        </m:r>
                      </m:sub>
                    </m:sSub>
                  </m:oMath>
                </a14:m>
                <a:endParaRPr lang="en-US" sz="1361" i="1" dirty="0">
                  <a:latin typeface="Cambria Math" panose="02040503050406030204" pitchFamily="18" charset="0"/>
                </a:endParaRPr>
              </a:p>
              <a:p>
                <a:pPr marL="300245" lvl="1" algn="just">
                  <a:defRPr/>
                </a:pPr>
                <a:r>
                  <a:rPr lang="en-US" sz="1361" dirty="0"/>
                  <a:t>Then, we obtain the multilevel effects based rating:</a:t>
                </a:r>
                <a:endParaRPr lang="en-US" sz="1361" i="1" dirty="0"/>
              </a:p>
              <a:p>
                <a:pPr marL="300245" lvl="1" algn="just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6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𝑑𝑖𝑗</m:t>
                          </m:r>
                        </m:sub>
                      </m:sSub>
                      <m:r>
                        <a:rPr lang="en-US" sz="136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6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6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  <m:r>
                        <a:rPr lang="en-US" sz="136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6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6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𝑐𝑗</m:t>
                          </m:r>
                        </m:sub>
                      </m:sSub>
                      <m:r>
                        <a:rPr lang="en-US" sz="136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36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6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6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𝑑𝑖𝑗</m:t>
                          </m:r>
                        </m:sub>
                        <m:sup>
                          <m:r>
                            <a:rPr lang="en-US" sz="136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  <m:r>
                        <a:rPr lang="en-US" sz="136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36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6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6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𝑑𝑖𝑗</m:t>
                          </m:r>
                        </m:sub>
                        <m:sup>
                          <m:r>
                            <a:rPr lang="en-US" sz="136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  <m:r>
                        <a:rPr lang="en-US" sz="136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36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6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36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36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36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  <m:r>
                        <a:rPr lang="en-US" sz="136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36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6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sz="136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𝑑𝑐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36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36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  <m:r>
                        <a:rPr lang="en-US" sz="136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36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6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136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36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36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  <m:r>
                        <a:rPr lang="en-US" sz="1361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36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36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sz="1361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36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sSub>
                        <m:sSubPr>
                          <m:ctrlPr>
                            <a:rPr lang="en-US" sz="136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361" i="1">
                              <a:latin typeface="Cambria Math" panose="02040503050406030204" pitchFamily="18" charset="0"/>
                            </a:rPr>
                            <m:t>𝑑𝑗</m:t>
                          </m:r>
                        </m:sub>
                      </m:sSub>
                    </m:oMath>
                  </m:oMathPara>
                </a14:m>
                <a:endParaRPr lang="en-US" sz="1361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258" y="2767703"/>
                <a:ext cx="6536244" cy="15536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/>
          <p:cNvSpPr txBox="1">
            <a:spLocks/>
          </p:cNvSpPr>
          <p:nvPr/>
        </p:nvSpPr>
        <p:spPr>
          <a:xfrm>
            <a:off x="1485900" y="13311"/>
            <a:ext cx="6172200" cy="8572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r>
              <a:rPr lang="en-US" sz="2400" dirty="0" smtClean="0"/>
              <a:t>Cross-Domain </a:t>
            </a:r>
            <a:r>
              <a:rPr lang="en-US" sz="2400" dirty="0"/>
              <a:t>Collaborative Filtering via Bilinear Multilevel Analysis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0452775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Bayesian Probabilistic Graphical Model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11" y="1807202"/>
            <a:ext cx="4335431" cy="22136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0008" y="4226828"/>
            <a:ext cx="79893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Jie</a:t>
            </a:r>
            <a:r>
              <a:rPr lang="en-US" sz="900" dirty="0"/>
              <a:t> Wang,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</a:t>
            </a:r>
            <a:r>
              <a:rPr lang="en-US" sz="900" dirty="0" err="1"/>
              <a:t>Longbing</a:t>
            </a:r>
            <a:r>
              <a:rPr lang="en-US" sz="900" dirty="0"/>
              <a:t> Cao, Cross-Domain Collaborative Filtering via Bilinear Multilevel Analysis, IJCAI 2013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485900" y="13311"/>
            <a:ext cx="6172200" cy="8572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algn="l"/>
            <a:r>
              <a:rPr lang="en-US" sz="2400" dirty="0" smtClean="0"/>
              <a:t>Cross-Domain </a:t>
            </a:r>
            <a:r>
              <a:rPr lang="en-US" sz="2400" dirty="0"/>
              <a:t>Collaborative Filtering via Bilinear Multilevel Analysis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765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Parameter Learning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A parallel Gibbs sampling algorithm</a:t>
            </a:r>
            <a:endParaRPr lang="en-US" sz="16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485900" y="13311"/>
            <a:ext cx="6172200" cy="85725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2060"/>
                </a:solidFill>
                <a:latin typeface="黑体" pitchFamily="2" charset="-122"/>
                <a:ea typeface="黑体" pitchFamily="2" charset="-122"/>
              </a:defRPr>
            </a:lvl9pPr>
          </a:lstStyle>
          <a:p>
            <a:pPr algn="l"/>
            <a:r>
              <a:rPr lang="en-US" sz="2400" dirty="0" smtClean="0"/>
              <a:t>Cross-Domain </a:t>
            </a:r>
            <a:r>
              <a:rPr lang="en-US" sz="2400" dirty="0"/>
              <a:t>Collaborative Filtering via Bilinear Multilevel Analysis</a:t>
            </a:r>
            <a:endParaRPr lang="en-US" sz="2400" kern="0" dirty="0"/>
          </a:p>
        </p:txBody>
      </p:sp>
      <p:sp>
        <p:nvSpPr>
          <p:cNvPr id="6" name="矩形 5"/>
          <p:cNvSpPr/>
          <p:nvPr/>
        </p:nvSpPr>
        <p:spPr>
          <a:xfrm>
            <a:off x="800008" y="4226828"/>
            <a:ext cx="79893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Jie</a:t>
            </a:r>
            <a:r>
              <a:rPr lang="en-US" sz="900" dirty="0"/>
              <a:t> Wang,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</a:t>
            </a:r>
            <a:r>
              <a:rPr lang="en-US" sz="900" dirty="0" err="1"/>
              <a:t>Longbing</a:t>
            </a:r>
            <a:r>
              <a:rPr lang="en-US" sz="900" dirty="0"/>
              <a:t> Cao, Cross-Domain Collaborative Filtering via Bilinear Multilevel Analysis, IJCAI 2013</a:t>
            </a:r>
          </a:p>
        </p:txBody>
      </p:sp>
    </p:spTree>
    <p:extLst>
      <p:ext uri="{BB962C8B-B14F-4D97-AF65-F5344CB8AC3E}">
        <p14:creationId xmlns:p14="http://schemas.microsoft.com/office/powerpoint/2010/main" val="2781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960954"/>
            <a:ext cx="8130122" cy="32845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Human </a:t>
            </a:r>
            <a:r>
              <a:rPr lang="en-US" dirty="0"/>
              <a:t>beings are of a social nature, so various kinds of group activities are observed throughout </a:t>
            </a:r>
            <a:r>
              <a:rPr lang="en-US" dirty="0" smtClean="0"/>
              <a:t>life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600" dirty="0" smtClean="0"/>
              <a:t>Seeing a family movie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Planning </a:t>
            </a:r>
            <a:r>
              <a:rPr lang="en-US" altLang="zh-CN" sz="1600" dirty="0"/>
              <a:t>family </a:t>
            </a:r>
            <a:r>
              <a:rPr lang="en-US" sz="1600" dirty="0" smtClean="0"/>
              <a:t>travel</a:t>
            </a:r>
            <a:endParaRPr lang="en-US" altLang="zh-CN" sz="1600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member of a group may have </a:t>
            </a:r>
            <a:r>
              <a:rPr lang="en-US" b="1" dirty="0">
                <a:solidFill>
                  <a:srgbClr val="FF0000"/>
                </a:solidFill>
              </a:rPr>
              <a:t>different opinions</a:t>
            </a:r>
            <a:r>
              <a:rPr lang="en-US" dirty="0"/>
              <a:t> on the same items, so the main challenge in GRSs is to satisfy most group members with </a:t>
            </a:r>
            <a:r>
              <a:rPr lang="en-US" b="1" dirty="0">
                <a:solidFill>
                  <a:srgbClr val="FF0000"/>
                </a:solidFill>
              </a:rPr>
              <a:t>diverse preferences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is not achieved through an individual-based </a:t>
            </a:r>
            <a:r>
              <a:rPr lang="en-US" dirty="0" smtClean="0"/>
              <a:t>recommendation </a:t>
            </a:r>
            <a:r>
              <a:rPr lang="en-US" dirty="0"/>
              <a:t>method.</a:t>
            </a:r>
            <a:endParaRPr lang="en-US" altLang="zh-CN" dirty="0"/>
          </a:p>
          <a:p>
            <a:endParaRPr lang="zh-CN" altLang="en-US" dirty="0" smtClean="0"/>
          </a:p>
        </p:txBody>
      </p:sp>
      <p:sp>
        <p:nvSpPr>
          <p:cNvPr id="5" name="矩形 4"/>
          <p:cNvSpPr/>
          <p:nvPr/>
        </p:nvSpPr>
        <p:spPr>
          <a:xfrm>
            <a:off x="539745" y="4245513"/>
            <a:ext cx="85430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Wei Cao, Deep Modeling of Group Preferences for Group-based Recommendation, AAAI 2014</a:t>
            </a:r>
          </a:p>
        </p:txBody>
      </p:sp>
      <p:pic>
        <p:nvPicPr>
          <p:cNvPr id="6" name="Picture 2" descr="http://www.collegeaffairs.in/wp-content/uploads/Group-Discussion-Tip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47" y="1408197"/>
            <a:ext cx="1935591" cy="137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Problem: Group-based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1251477"/>
            <a:ext cx="8130122" cy="31404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Modeling </a:t>
            </a:r>
            <a:r>
              <a:rPr lang="en-US" dirty="0"/>
              <a:t>non-independency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Group-based Recommendation </a:t>
            </a:r>
            <a:r>
              <a:rPr lang="en-US" sz="1600" dirty="0" smtClean="0"/>
              <a:t>(</a:t>
            </a:r>
            <a:r>
              <a:rPr lang="en-US" sz="1600" dirty="0" smtClean="0">
                <a:solidFill>
                  <a:srgbClr val="FF0000"/>
                </a:solidFill>
              </a:rPr>
              <a:t>modeling group </a:t>
            </a:r>
            <a:r>
              <a:rPr lang="en-US" sz="1600" dirty="0">
                <a:solidFill>
                  <a:srgbClr val="FF0000"/>
                </a:solidFill>
              </a:rPr>
              <a:t>decision</a:t>
            </a:r>
            <a:r>
              <a:rPr lang="en-US" sz="1600" dirty="0"/>
              <a:t>)</a:t>
            </a:r>
          </a:p>
          <a:p>
            <a:pPr lvl="2" indent="0">
              <a:buNone/>
            </a:pPr>
            <a:endParaRPr lang="en-US" sz="16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4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066" y="1248123"/>
            <a:ext cx="8130122" cy="2804332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1" dirty="0" smtClean="0"/>
              <a:t>Member </a:t>
            </a:r>
            <a:r>
              <a:rPr lang="en-US" sz="1600" b="1" i="1" dirty="0"/>
              <a:t>Features</a:t>
            </a:r>
            <a:r>
              <a:rPr lang="en-US" sz="1600" dirty="0"/>
              <a:t>: these model the individual preference of a user when she/he makes choices as a group member, which can be regarded as </a:t>
            </a:r>
            <a:r>
              <a:rPr lang="en-US" sz="1600" b="1" dirty="0">
                <a:solidFill>
                  <a:srgbClr val="FF0000"/>
                </a:solidFill>
              </a:rPr>
              <a:t>a mixture of </a:t>
            </a:r>
            <a:r>
              <a:rPr lang="en-US" sz="1600" b="1" i="1" dirty="0">
                <a:solidFill>
                  <a:srgbClr val="FF0000"/>
                </a:solidFill>
              </a:rPr>
              <a:t>Collective Features </a:t>
            </a:r>
            <a:r>
              <a:rPr lang="en-US" sz="1600" b="1" dirty="0">
                <a:solidFill>
                  <a:srgbClr val="FF0000"/>
                </a:solidFill>
              </a:rPr>
              <a:t>and </a:t>
            </a:r>
            <a:r>
              <a:rPr lang="en-US" sz="1600" b="1" i="1" dirty="0">
                <a:solidFill>
                  <a:srgbClr val="FF0000"/>
                </a:solidFill>
              </a:rPr>
              <a:t>Individual Features</a:t>
            </a:r>
            <a:r>
              <a:rPr lang="en-US" sz="1600" dirty="0" smtClean="0"/>
              <a:t>.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1" dirty="0"/>
              <a:t>Collective Features</a:t>
            </a:r>
            <a:r>
              <a:rPr lang="en-US" sz="1600" dirty="0"/>
              <a:t>: these represent compromised preferences of a group, which are </a:t>
            </a:r>
            <a:r>
              <a:rPr lang="en-US" sz="1600" b="1" dirty="0">
                <a:solidFill>
                  <a:srgbClr val="FF0000"/>
                </a:solidFill>
              </a:rPr>
              <a:t>shared among all members</a:t>
            </a:r>
            <a:r>
              <a:rPr lang="en-US" sz="1600" dirty="0"/>
              <a:t> and can be disentangled from the </a:t>
            </a:r>
            <a:r>
              <a:rPr lang="en-US" sz="1600" i="1" dirty="0"/>
              <a:t>Member Features</a:t>
            </a:r>
            <a:r>
              <a:rPr lang="en-US" sz="1600" dirty="0" smtClean="0"/>
              <a:t>.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1" dirty="0"/>
              <a:t>Individual Features</a:t>
            </a:r>
            <a:r>
              <a:rPr lang="en-US" sz="1600" dirty="0"/>
              <a:t>: these represent </a:t>
            </a:r>
            <a:r>
              <a:rPr lang="en-US" sz="1600" b="1" dirty="0">
                <a:solidFill>
                  <a:srgbClr val="FF0000"/>
                </a:solidFill>
              </a:rPr>
              <a:t>independent individual-specific preference</a:t>
            </a:r>
            <a:r>
              <a:rPr lang="en-US" sz="1600" dirty="0"/>
              <a:t>, which can be disentangled from the </a:t>
            </a:r>
            <a:r>
              <a:rPr lang="en-US" sz="1600" i="1" dirty="0"/>
              <a:t>Member Features</a:t>
            </a:r>
            <a:r>
              <a:rPr lang="en-US" sz="1600" dirty="0"/>
              <a:t> w.r.t. this user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539745" y="4245513"/>
            <a:ext cx="85430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Wei Cao, Deep Modeling of Group Preferences for Group-based Recommendation, AAAI 2014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Deep Modeling Group Preference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6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 smtClean="0">
                <a:solidFill>
                  <a:srgbClr val="000066"/>
                </a:solidFill>
              </a:rPr>
              <a:t>Preliminary: Deep Belief Networks</a:t>
            </a:r>
            <a:r>
              <a:rPr lang="en-US" altLang="zh-CN" dirty="0">
                <a:solidFill>
                  <a:srgbClr val="000066"/>
                </a:solidFill>
              </a:rPr>
              <a:t/>
            </a:r>
            <a:br>
              <a:rPr lang="en-US" altLang="zh-CN" dirty="0">
                <a:solidFill>
                  <a:srgbClr val="000066"/>
                </a:solidFill>
              </a:rPr>
            </a:br>
            <a:endParaRPr lang="en-US" altLang="zh-CN" dirty="0">
              <a:solidFill>
                <a:srgbClr val="000066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solidFill>
                <a:srgbClr val="000066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1844697" y="1869672"/>
          <a:ext cx="1750219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Visio" r:id="rId4" imgW="2905041" imgH="1647757" progId="Visio.Drawing.15">
                  <p:embed/>
                </p:oleObj>
              </mc:Choice>
              <mc:Fallback>
                <p:oleObj name="Visio" r:id="rId4" imgW="2905041" imgH="1647757" progId="Visio.Drawing.15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697" y="1869672"/>
                        <a:ext cx="1750219" cy="985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149" y="1704174"/>
            <a:ext cx="1220726" cy="170764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16455" y="3001202"/>
            <a:ext cx="340670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 smtClean="0"/>
              <a:t>Restricted Boltzmann Machine (RBM</a:t>
            </a:r>
            <a:r>
              <a:rPr lang="en-US" altLang="zh-CN" sz="1500" dirty="0"/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5060611" y="3500877"/>
            <a:ext cx="262604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 smtClean="0"/>
              <a:t>Deep Belief Networks</a:t>
            </a:r>
            <a:r>
              <a:rPr lang="zh-CN" altLang="en-US" sz="1500" dirty="0" smtClean="0"/>
              <a:t> </a:t>
            </a:r>
            <a:r>
              <a:rPr lang="en-US" altLang="zh-CN" sz="1500" dirty="0" smtClean="0"/>
              <a:t>(DBN)</a:t>
            </a:r>
            <a:endParaRPr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69000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990" y="1004214"/>
            <a:ext cx="8130122" cy="29649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Disentangling Collective and Individual </a:t>
            </a:r>
            <a:r>
              <a:rPr lang="en-US" altLang="zh-CN" dirty="0" smtClean="0"/>
              <a:t>Features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group choice can be regarded as a </a:t>
            </a:r>
            <a:r>
              <a:rPr lang="en-US" b="1" dirty="0">
                <a:solidFill>
                  <a:srgbClr val="FF0000"/>
                </a:solidFill>
              </a:rPr>
              <a:t>joint decision</a:t>
            </a:r>
            <a:r>
              <a:rPr lang="en-US" dirty="0"/>
              <a:t> by all members</a:t>
            </a:r>
            <a:endParaRPr lang="en-US" altLang="zh-CN" sz="1500" dirty="0">
              <a:solidFill>
                <a:srgbClr val="133984"/>
              </a:solidFill>
            </a:endParaRPr>
          </a:p>
          <a:p>
            <a:pPr lvl="1"/>
            <a:endParaRPr lang="en-US" altLang="zh-CN" sz="15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827930"/>
              </p:ext>
            </p:extLst>
          </p:nvPr>
        </p:nvGraphicFramePr>
        <p:xfrm>
          <a:off x="1714388" y="1806982"/>
          <a:ext cx="5968819" cy="1874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" name="Visio" r:id="rId3" imgW="8667649" imgH="2724285" progId="Visio.Drawing.15">
                  <p:embed/>
                </p:oleObj>
              </mc:Choice>
              <mc:Fallback>
                <p:oleObj name="Visio" r:id="rId3" imgW="8667649" imgH="2724285" progId="Visio.Drawing.15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388" y="1806982"/>
                        <a:ext cx="5968819" cy="18741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350068" y="2150783"/>
            <a:ext cx="2392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100" dirty="0">
                <a:cs typeface="Times New Roman" panose="02020603050405020304" pitchFamily="18" charset="0"/>
              </a:rPr>
              <a:t>C-RBM disentangles collective features from member </a:t>
            </a:r>
            <a:r>
              <a:rPr lang="en-US" sz="1200" kern="100" dirty="0" smtClean="0">
                <a:cs typeface="Times New Roman" panose="02020603050405020304" pitchFamily="18" charset="0"/>
              </a:rPr>
              <a:t>features, </a:t>
            </a:r>
            <a:r>
              <a:rPr lang="en-US" sz="1200" b="1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i.e. decoupling operation</a:t>
            </a:r>
            <a:endParaRPr lang="en-US" sz="1200" b="1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9745" y="4245513"/>
            <a:ext cx="85430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Wei Cao, Deep Modeling of Group Preferences for Group-based Recommendation, AAAI 2014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Deep Modeling Group Preference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4020497" y="3681151"/>
            <a:ext cx="135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kern="100" dirty="0" smtClean="0">
                <a:cs typeface="Times New Roman" panose="02020603050405020304" pitchFamily="18" charset="0"/>
              </a:rPr>
              <a:t>G</a:t>
            </a:r>
            <a:r>
              <a:rPr lang="en-US" sz="1200" kern="100" dirty="0" smtClean="0">
                <a:cs typeface="Times New Roman" panose="02020603050405020304" pitchFamily="18" charset="0"/>
              </a:rPr>
              <a:t>RBM</a:t>
            </a:r>
            <a:r>
              <a:rPr lang="en-US" altLang="zh-CN" sz="1200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cs typeface="Times New Roman" panose="02020603050405020304" pitchFamily="18" charset="0"/>
              </a:rPr>
              <a:t>to learn member features</a:t>
            </a:r>
          </a:p>
        </p:txBody>
      </p:sp>
    </p:spTree>
    <p:extLst>
      <p:ext uri="{BB962C8B-B14F-4D97-AF65-F5344CB8AC3E}">
        <p14:creationId xmlns:p14="http://schemas.microsoft.com/office/powerpoint/2010/main" val="294938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07" y="1858543"/>
            <a:ext cx="2129968" cy="1613450"/>
          </a:xfr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04" y="1331942"/>
            <a:ext cx="2149259" cy="13906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993" y="2665267"/>
            <a:ext cx="1861849" cy="1013606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 bwMode="auto">
          <a:xfrm flipH="1">
            <a:off x="3140841" y="3046675"/>
            <a:ext cx="126914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Pull Age to Push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066" y="1065253"/>
            <a:ext cx="8130122" cy="29649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Comprehensive Representation of Group Preferences</a:t>
            </a:r>
            <a:endParaRPr lang="en-US" altLang="zh-CN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55676" y="1563867"/>
            <a:ext cx="760876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47033"/>
              </p:ext>
            </p:extLst>
          </p:nvPr>
        </p:nvGraphicFramePr>
        <p:xfrm>
          <a:off x="2751450" y="1424518"/>
          <a:ext cx="3741353" cy="2117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9" name="Visio" r:id="rId3" imgW="6324735" imgH="3619500" progId="Visio.Drawing.15">
                  <p:embed/>
                </p:oleObj>
              </mc:Choice>
              <mc:Fallback>
                <p:oleObj name="Visio" r:id="rId3" imgW="6324735" imgH="3619500" progId="Visio.Drawing.15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450" y="1424518"/>
                        <a:ext cx="3741353" cy="21176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849180" y="3628164"/>
            <a:ext cx="5924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 dual-wing RBM is placed on the top of DBN, which jointly models the group choices and collective features to learn the comprehensive features of group preference</a:t>
            </a:r>
            <a:endParaRPr lang="en-US" sz="1000" dirty="0"/>
          </a:p>
        </p:txBody>
      </p:sp>
      <p:sp>
        <p:nvSpPr>
          <p:cNvPr id="12" name="矩形 11"/>
          <p:cNvSpPr/>
          <p:nvPr/>
        </p:nvSpPr>
        <p:spPr>
          <a:xfrm>
            <a:off x="539745" y="4245513"/>
            <a:ext cx="85430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Wei Cao, Deep Modeling of Group Preferences for Group-based Recommendation, AAAI 2014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Deep Modeling Group Preference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5761250" y="1513824"/>
            <a:ext cx="2752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100" dirty="0" smtClean="0">
                <a:cs typeface="Times New Roman" panose="02020603050405020304" pitchFamily="18" charset="0"/>
              </a:rPr>
              <a:t>DW-RBM to jointly model group profile (data) and collective features</a:t>
            </a:r>
            <a:endParaRPr lang="en-US" sz="1200" b="1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7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Parameter Learning</a:t>
            </a:r>
          </a:p>
          <a:p>
            <a:pPr marL="558900" lvl="2" indent="-342900">
              <a:buFont typeface="Arial" panose="020B0604020202020204" pitchFamily="34" charset="0"/>
              <a:buChar char="•"/>
            </a:pPr>
            <a:r>
              <a:rPr lang="en-US" altLang="zh-CN" dirty="0" smtClean="0"/>
              <a:t>Contrastive Divergence (CD)</a:t>
            </a:r>
          </a:p>
          <a:p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39745" y="4245513"/>
            <a:ext cx="854305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50"/>
              </a:spcBef>
            </a:pPr>
            <a:r>
              <a:rPr lang="en-US" sz="900" dirty="0"/>
              <a:t>Liang Hu, Jian Cao, </a:t>
            </a:r>
            <a:r>
              <a:rPr lang="en-US" sz="900" dirty="0" err="1"/>
              <a:t>Guandong</a:t>
            </a:r>
            <a:r>
              <a:rPr lang="en-US" sz="900" dirty="0"/>
              <a:t> Xu, </a:t>
            </a:r>
            <a:r>
              <a:rPr lang="en-US" sz="900" dirty="0" err="1"/>
              <a:t>Longbing</a:t>
            </a:r>
            <a:r>
              <a:rPr lang="en-US" sz="900" dirty="0"/>
              <a:t> Cao, </a:t>
            </a:r>
            <a:r>
              <a:rPr lang="en-US" sz="900" dirty="0" err="1"/>
              <a:t>Zhiping</a:t>
            </a:r>
            <a:r>
              <a:rPr lang="en-US" sz="900" dirty="0"/>
              <a:t> </a:t>
            </a:r>
            <a:r>
              <a:rPr lang="en-US" sz="900" dirty="0" err="1"/>
              <a:t>Gu</a:t>
            </a:r>
            <a:r>
              <a:rPr lang="en-US" sz="900" dirty="0"/>
              <a:t>, Wei Cao, Deep Modeling of Group Preferences for Group-based Recommendation, AAAI 2014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359073"/>
          </a:xfrm>
        </p:spPr>
        <p:txBody>
          <a:bodyPr/>
          <a:lstStyle/>
          <a:p>
            <a:r>
              <a:rPr lang="en-US" sz="2800" dirty="0" smtClean="0"/>
              <a:t>Deep Modeling Group Preference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4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Session-Aware Recommendation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Issue:</a:t>
            </a:r>
            <a:r>
              <a:rPr lang="en-US" dirty="0" smtClean="0"/>
              <a:t> Items are </a:t>
            </a:r>
            <a:r>
              <a:rPr lang="en-US" dirty="0"/>
              <a:t>often </a:t>
            </a:r>
            <a:r>
              <a:rPr lang="en-US" b="1" dirty="0">
                <a:solidFill>
                  <a:srgbClr val="FF0000"/>
                </a:solidFill>
              </a:rPr>
              <a:t>repeatedly recommended</a:t>
            </a:r>
            <a:r>
              <a:rPr lang="en-US" dirty="0"/>
              <a:t>. 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Users </a:t>
            </a:r>
            <a:r>
              <a:rPr lang="en-US" sz="1200" dirty="0"/>
              <a:t>prefer </a:t>
            </a:r>
            <a:r>
              <a:rPr lang="en-US" sz="1200" b="1" dirty="0">
                <a:solidFill>
                  <a:srgbClr val="FF0000"/>
                </a:solidFill>
              </a:rPr>
              <a:t>more diversified options</a:t>
            </a:r>
            <a:r>
              <a:rPr lang="en-US" sz="1200" dirty="0"/>
              <a:t> than those we have had before</a:t>
            </a:r>
            <a:r>
              <a:rPr lang="en-US" sz="1200" dirty="0" smtClean="0"/>
              <a:t>.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It is unlikely that a </a:t>
            </a:r>
            <a:r>
              <a:rPr lang="en-US" sz="1200" dirty="0"/>
              <a:t>consumer </a:t>
            </a:r>
            <a:r>
              <a:rPr lang="en-US" sz="1200" dirty="0" smtClean="0"/>
              <a:t>will </a:t>
            </a:r>
            <a:r>
              <a:rPr lang="en-US" sz="1200" dirty="0"/>
              <a:t>purchase another a loaf of bread if they have </a:t>
            </a:r>
            <a:r>
              <a:rPr lang="en-US" sz="1200" dirty="0" smtClean="0"/>
              <a:t>purchased </a:t>
            </a:r>
            <a:r>
              <a:rPr lang="en-US" sz="1200" dirty="0"/>
              <a:t>one,  whereas butter or ham may be a more appealing recommendation. 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Session awareness: </a:t>
            </a:r>
            <a:r>
              <a:rPr lang="en-US" dirty="0" smtClean="0"/>
              <a:t>a system makes </a:t>
            </a:r>
            <a:r>
              <a:rPr lang="en-US" dirty="0"/>
              <a:t>more sensible and relevant recommendations if </a:t>
            </a:r>
            <a:r>
              <a:rPr lang="en-US" dirty="0" smtClean="0"/>
              <a:t>the </a:t>
            </a:r>
            <a:r>
              <a:rPr lang="en-US" b="1" dirty="0">
                <a:solidFill>
                  <a:srgbClr val="FF0000"/>
                </a:solidFill>
              </a:rPr>
              <a:t>session context</a:t>
            </a:r>
            <a:r>
              <a:rPr lang="en-US" dirty="0"/>
              <a:t> was taken into  consideration.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Personalization: </a:t>
            </a:r>
            <a:r>
              <a:rPr lang="en-US" dirty="0"/>
              <a:t>p</a:t>
            </a:r>
            <a:r>
              <a:rPr lang="en-US" dirty="0" smtClean="0"/>
              <a:t>ersonalization </a:t>
            </a:r>
            <a:r>
              <a:rPr lang="en-US" dirty="0"/>
              <a:t>is often omitted in current SBRS</a:t>
            </a:r>
            <a:r>
              <a:rPr lang="en-US" dirty="0" smtClean="0"/>
              <a:t>. A </a:t>
            </a:r>
            <a:r>
              <a:rPr lang="en-US" dirty="0"/>
              <a:t>personalized SBRS over </a:t>
            </a:r>
            <a:r>
              <a:rPr lang="en-US" dirty="0" err="1">
                <a:solidFill>
                  <a:srgbClr val="FF0000"/>
                </a:solidFill>
              </a:rPr>
              <a:t>relaxedly</a:t>
            </a:r>
            <a:r>
              <a:rPr lang="en-US" dirty="0">
                <a:solidFill>
                  <a:srgbClr val="FF0000"/>
                </a:solidFill>
              </a:rPr>
              <a:t> ordered</a:t>
            </a:r>
            <a:r>
              <a:rPr lang="en-US" dirty="0"/>
              <a:t> user-session contexts is more pragmatic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181378" y="4216398"/>
            <a:ext cx="78358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Wang, S., Xu, G., Cao, J. and Gu, Z. 2017. Diversifying personalized recommendation with user-session context. </a:t>
            </a:r>
            <a:r>
              <a:rPr lang="en-US" sz="800" dirty="0" smtClean="0"/>
              <a:t>(IJCAI’17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85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Non-IID Recommender Systems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1251477"/>
            <a:ext cx="8130122" cy="314041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Modeling </a:t>
            </a:r>
            <a:r>
              <a:rPr lang="en-US" dirty="0"/>
              <a:t>non-independency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Session-based </a:t>
            </a:r>
            <a:r>
              <a:rPr lang="en-US" sz="1600" dirty="0"/>
              <a:t>Recommendation </a:t>
            </a:r>
            <a:r>
              <a:rPr lang="en-US" sz="1600" dirty="0" smtClean="0"/>
              <a:t>(</a:t>
            </a:r>
            <a:r>
              <a:rPr lang="en-US" sz="1600" b="1" dirty="0" smtClean="0">
                <a:solidFill>
                  <a:srgbClr val="FF0000"/>
                </a:solidFill>
              </a:rPr>
              <a:t>user-session context dependent</a:t>
            </a:r>
            <a:r>
              <a:rPr lang="en-US" sz="1600" dirty="0" smtClean="0"/>
              <a:t>)</a:t>
            </a:r>
            <a:endParaRPr lang="en-US" sz="1600" dirty="0"/>
          </a:p>
          <a:p>
            <a:pPr lvl="2" indent="0">
              <a:buNone/>
            </a:pPr>
            <a:endParaRPr lang="en-US" dirty="0" smtClean="0"/>
          </a:p>
          <a:p>
            <a:pPr lvl="2" indent="0">
              <a:buNone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17750" lvl="3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181378" y="4216398"/>
            <a:ext cx="78358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Wang, S., Xu, G., Cao, J. and Gu, Z. 2017. Diversifying personalized recommendation with user-session context. </a:t>
            </a:r>
            <a:r>
              <a:rPr lang="en-US" sz="800" dirty="0" smtClean="0"/>
              <a:t>(IJCAI’17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266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 smtClean="0"/>
              <a:t>Preliminary</a:t>
            </a:r>
            <a:r>
              <a:rPr lang="en-US" dirty="0"/>
              <a:t>: Word Embedding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sz="1600" b="0" dirty="0" smtClean="0"/>
                  <a:t>Language </a:t>
                </a:r>
                <a:r>
                  <a:rPr lang="en-US" sz="1600" b="0" dirty="0"/>
                  <a:t>modeling is the probability distribution over sequences of words in natural language processing (NLP). </a:t>
                </a:r>
                <a:endParaRPr lang="en-US" sz="1600" b="0" dirty="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sz="1600" b="0" dirty="0"/>
                  <a:t> 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Both the number of items in RS and the size of vocabulary in language modeling are </a:t>
                </a:r>
                <a:r>
                  <a:rPr lang="en-US" sz="1600" dirty="0">
                    <a:solidFill>
                      <a:srgbClr val="FF0000"/>
                    </a:solidFill>
                  </a:rPr>
                  <a:t>large, usually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sz="1600" b="0" dirty="0">
                    <a:solidFill>
                      <a:srgbClr val="FF0000"/>
                    </a:solidFill>
                  </a:rPr>
                  <a:t> </a:t>
                </a:r>
                <a:endParaRPr lang="en-US" sz="1600" b="0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If we think of </a:t>
                </a:r>
                <a:r>
                  <a:rPr lang="en-US" sz="1600" dirty="0">
                    <a:solidFill>
                      <a:srgbClr val="FF0000"/>
                    </a:solidFill>
                  </a:rPr>
                  <a:t>words as items</a:t>
                </a:r>
                <a:r>
                  <a:rPr lang="en-US" sz="1600" b="0" dirty="0"/>
                  <a:t>, predicting a relevant word based on context is equivalent to recommending a relevant item according to the current session. </a:t>
                </a:r>
                <a:r>
                  <a:rPr lang="en-US" sz="1600" b="0" dirty="0" smtClean="0"/>
                  <a:t>This observation </a:t>
                </a:r>
                <a:r>
                  <a:rPr lang="en-US" sz="1600" b="0" dirty="0"/>
                  <a:t>inspires us to incorporate language modeling ideas into SBRS. </a:t>
                </a:r>
                <a:endParaRPr lang="en-US" sz="1600" b="0" dirty="0" smtClean="0"/>
              </a:p>
              <a:p>
                <a:pPr lvl="1"/>
                <a:endParaRPr lang="en-US" sz="16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5" t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181378" y="4216398"/>
            <a:ext cx="78358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Wang, S., Xu, G., Cao, J. and Gu, Z. 2017. Diversifying personalized recommendation with user-session context. </a:t>
            </a:r>
            <a:r>
              <a:rPr lang="en-US" sz="800" dirty="0" smtClean="0"/>
              <a:t>(IJCAI’17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22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WIDE-in-wide-out </a:t>
            </a:r>
            <a:r>
              <a:rPr lang="en-US" dirty="0" smtClean="0"/>
              <a:t>Neural </a:t>
            </a:r>
            <a:r>
              <a:rPr lang="en-US" dirty="0"/>
              <a:t>model for Session-based Recommendation</a:t>
            </a:r>
          </a:p>
        </p:txBody>
      </p:sp>
      <p:sp>
        <p:nvSpPr>
          <p:cNvPr id="5" name="矩形 4"/>
          <p:cNvSpPr/>
          <p:nvPr/>
        </p:nvSpPr>
        <p:spPr>
          <a:xfrm>
            <a:off x="1181378" y="4216398"/>
            <a:ext cx="783580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Hu, L., Cao, L., Wang, S., Xu, G., Cao, J. and Gu, Z. 2017. Diversifying personalized recommendation with user-session context. </a:t>
            </a:r>
            <a:r>
              <a:rPr lang="en-US" sz="800" dirty="0" smtClean="0"/>
              <a:t>(IJCAI’17</a:t>
            </a:r>
            <a:r>
              <a:rPr lang="en-US" sz="800" dirty="0"/>
              <a:t>)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SWIWO Architecture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Three-layer shallow wide-in-wide-out networks</a:t>
            </a:r>
            <a:endParaRPr lang="en-US" sz="1600" dirty="0"/>
          </a:p>
        </p:txBody>
      </p:sp>
      <p:pic>
        <p:nvPicPr>
          <p:cNvPr id="8" name="内容占位符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89" y="2203352"/>
            <a:ext cx="3952704" cy="15186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942089" y="3837463"/>
            <a:ext cx="40738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input layer encodes the raw user-session context</a:t>
            </a:r>
          </a:p>
        </p:txBody>
      </p:sp>
      <p:sp>
        <p:nvSpPr>
          <p:cNvPr id="12" name="矩形 11"/>
          <p:cNvSpPr/>
          <p:nvPr/>
        </p:nvSpPr>
        <p:spPr>
          <a:xfrm>
            <a:off x="1392071" y="2728570"/>
            <a:ext cx="1651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user </a:t>
            </a:r>
            <a:r>
              <a:rPr lang="en-US" sz="1400" dirty="0" err="1" smtClean="0"/>
              <a:t>embeddings</a:t>
            </a:r>
            <a:endParaRPr 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6127220" y="2755064"/>
            <a:ext cx="1832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context </a:t>
            </a:r>
            <a:r>
              <a:rPr lang="en-US" sz="1400" dirty="0" err="1" smtClean="0"/>
              <a:t>embeddings</a:t>
            </a:r>
            <a:endParaRPr 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2594770" y="1929495"/>
            <a:ext cx="39594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softmax</a:t>
            </a:r>
            <a:r>
              <a:rPr lang="en-US" sz="1400" dirty="0" smtClean="0"/>
              <a:t> layer to model the probability of choice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282361" y="1171145"/>
                <a:ext cx="4453655" cy="414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\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361" y="1171145"/>
                <a:ext cx="4453655" cy="414281"/>
              </a:xfrm>
              <a:prstGeom prst="rect">
                <a:avLst/>
              </a:prstGeom>
              <a:blipFill>
                <a:blip r:embed="rId3"/>
                <a:stretch>
                  <a:fillRect t="-2941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74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WIDE-in-wide-out Neural model for Session-based Recommendation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39745" y="1392382"/>
                <a:ext cx="8130122" cy="2824016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Given session 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and target </a:t>
                </a:r>
                <a:r>
                  <a:rPr lang="en-US" altLang="zh-CN" dirty="0" smtClean="0"/>
                  <a:t>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, if we have </a:t>
                </a:r>
                <a:r>
                  <a:rPr lang="en-US" altLang="zh-CN" i="1" dirty="0"/>
                  <a:t>N</a:t>
                </a:r>
                <a:r>
                  <a:rPr lang="en-US" altLang="zh-CN" dirty="0"/>
                  <a:t> data </a:t>
                </a:r>
                <a:r>
                  <a:rPr lang="en-US" altLang="zh-CN" dirty="0" smtClean="0"/>
                  <a:t>samples:</a:t>
                </a:r>
                <a:endParaRPr lang="en-US" altLang="zh-CN" dirty="0"/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/>
                  <a:t>Likelihood: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𝑠𝑜𝑓𝑡𝑚𝑎𝑥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𝒄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num>
                              <m:den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1" i="1">
                                                <a:latin typeface="Cambria Math" panose="02040503050406030204" pitchFamily="18" charset="0"/>
                                              </a:rPr>
                                              <m:t>𝒄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nary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Cambria Math" panose="02040503050406030204" pitchFamily="18" charset="0"/>
                  </a:rPr>
                  <a:t>The challenge is the large size of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b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dirty="0">
                    <a:latin typeface="Cambria Math" panose="02040503050406030204" pitchFamily="18" charset="0"/>
                  </a:rPr>
                  <a:t>to compute normalizing </a:t>
                </a:r>
                <a:r>
                  <a:rPr lang="en-US" altLang="zh-CN" dirty="0" smtClean="0">
                    <a:latin typeface="Cambria Math" panose="02040503050406030204" pitchFamily="18" charset="0"/>
                  </a:rPr>
                  <a:t>constant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1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1400" dirty="0" smtClean="0">
                    <a:latin typeface="Cambria Math" panose="02040503050406030204" pitchFamily="18" charset="0"/>
                  </a:rPr>
                  <a:t>, </a:t>
                </a:r>
                <a:r>
                  <a:rPr lang="en-US" altLang="zh-CN" sz="1400" b="0" dirty="0" smtClean="0">
                    <a:latin typeface="Cambria Math" panose="02040503050406030204" pitchFamily="18" charset="0"/>
                  </a:rPr>
                  <a:t>normally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altLang="zh-CN" sz="1400" b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altLang="zh-CN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US" sz="1400" b="0" dirty="0"/>
                  <a:t>For each date sample, it needs to compute 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400" b="0" dirty="0"/>
                  <a:t>.</a:t>
                </a:r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US" sz="1400" b="0" dirty="0"/>
                  <a:t>The total computation complexity 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d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&gt;1</m:t>
                    </m:r>
                    <m:sSup>
                      <m:sSupPr>
                        <m:ctrlPr>
                          <a:rPr lang="en-US" altLang="zh-CN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sz="1400" b="0" dirty="0"/>
                  <a:t> for each iteration, if 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&gt;1</m:t>
                    </m:r>
                    <m:sSup>
                      <m:sSupPr>
                        <m:ctrlPr>
                          <a:rPr lang="en-US" altLang="zh-CN" sz="14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45" y="1392382"/>
                <a:ext cx="8130122" cy="2824016"/>
              </a:xfrm>
              <a:blipFill>
                <a:blip r:embed="rId2"/>
                <a:stretch>
                  <a:fillRect l="-1650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3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45" y="355217"/>
            <a:ext cx="8130122" cy="718145"/>
          </a:xfrm>
        </p:spPr>
        <p:txBody>
          <a:bodyPr/>
          <a:lstStyle/>
          <a:p>
            <a:r>
              <a:rPr lang="en-US" dirty="0"/>
              <a:t>WIDE-in-wide-out Neural model for Session-based Recommendation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Noise-contrastive estimation (NCE) for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apporximation</a:t>
                </a:r>
                <a:endParaRPr lang="en-US" dirty="0" smtClean="0"/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US" sz="1400" b="0" dirty="0"/>
                  <a:t>Given a noise distribution </a:t>
                </a:r>
                <a14:m>
                  <m:oMath xmlns:m="http://schemas.openxmlformats.org/officeDocument/2006/math"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1400" b="0" dirty="0"/>
              </a:p>
              <a:p>
                <a:pPr marL="501750" lvl="2" indent="-285750">
                  <a:buFont typeface="Arial" panose="020B0604020202020204" pitchFamily="34" charset="0"/>
                  <a:buChar char="•"/>
                </a:pPr>
                <a:r>
                  <a:rPr lang="en-US" sz="1400" b="0" dirty="0"/>
                  <a:t>Given a true word </a:t>
                </a:r>
                <a14:m>
                  <m:oMath xmlns:m="http://schemas.openxmlformats.org/officeDocument/2006/math">
                    <m:r>
                      <a:rPr lang="en-US" sz="1400" b="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b="0" dirty="0"/>
                  <a:t>, and K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400" b="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400" b="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sz="1400" b="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1400" b="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altLang="zh-CN" sz="14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400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69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 </a:t>
                </a:r>
                <a:r>
                  <a:rPr lang="en-US" dirty="0"/>
                  <a:t>probability comes from </a:t>
                </a:r>
                <a:r>
                  <a:rPr lang="en-US" dirty="0" smtClean="0"/>
                  <a:t>data </a:t>
                </a:r>
                <a:r>
                  <a:rPr lang="en-US" dirty="0"/>
                  <a:t>distribution </a:t>
                </a:r>
                <a:r>
                  <a:rPr lang="en-US" dirty="0" smtClean="0"/>
                  <a:t>is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𝐾𝑄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sz="1400" i="1" dirty="0" smtClean="0">
                  <a:latin typeface="Cambria Math" panose="02040503050406030204" pitchFamily="18" charset="0"/>
                </a:endParaRPr>
              </a:p>
              <a:p>
                <a:pPr algn="ctr"/>
                <a:endParaRPr lang="en-US" altLang="zh-CN" sz="14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𝐾𝑄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1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𝐾𝑄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285750" lvl="2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Log-likelihood (LL</a:t>
                </a:r>
                <a:r>
                  <a:rPr lang="en-US" altLang="zh-CN" dirty="0" smtClean="0"/>
                  <a:t>):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=1|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=1|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50" t="-3285" b="-16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44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work for recommendation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Coupled financial market prediction</a:t>
            </a:r>
          </a:p>
          <a:p>
            <a:pPr marL="387450" lvl="2" indent="-171450">
              <a:lnSpc>
                <a:spcPct val="100000"/>
              </a:lnSpc>
              <a:spcBef>
                <a:spcPts val="150"/>
              </a:spcBef>
              <a:buFont typeface="Arial" panose="020B0604020202020204" pitchFamily="34" charset="0"/>
              <a:buChar char="•"/>
            </a:pPr>
            <a:r>
              <a:rPr lang="en-US" sz="1100" b="0" dirty="0"/>
              <a:t>Deep Modeling Complex Interactions within Financial Markets, AAAI 2015</a:t>
            </a:r>
            <a:endParaRPr lang="en-US" altLang="zh-CN" sz="1100" b="0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Early work for service recommendation</a:t>
            </a:r>
            <a:endParaRPr lang="en-US" altLang="zh-CN" dirty="0"/>
          </a:p>
          <a:p>
            <a:pPr marL="387450" lvl="2" indent="-171450">
              <a:lnSpc>
                <a:spcPct val="100000"/>
              </a:lnSpc>
              <a:spcBef>
                <a:spcPts val="150"/>
              </a:spcBef>
              <a:buFont typeface="Arial" panose="020B0604020202020204" pitchFamily="34" charset="0"/>
              <a:buChar char="•"/>
            </a:pPr>
            <a:r>
              <a:rPr lang="en-US" sz="1100" b="0" dirty="0"/>
              <a:t>A Social-Aware Service Recommendation Approach for Mashup Creation. Int. J. Web Service Res. 10(1): (2013)</a:t>
            </a:r>
          </a:p>
          <a:p>
            <a:pPr marL="387450" lvl="2" indent="-171450">
              <a:lnSpc>
                <a:spcPct val="100000"/>
              </a:lnSpc>
              <a:spcBef>
                <a:spcPts val="150"/>
              </a:spcBef>
              <a:buFont typeface="Arial" panose="020B0604020202020204" pitchFamily="34" charset="0"/>
              <a:buChar char="•"/>
            </a:pPr>
            <a:r>
              <a:rPr lang="en-US" sz="1100" b="0" dirty="0"/>
              <a:t>A Social-Aware Service Recommendation Approach for Mashup Creation, ICWS 2013</a:t>
            </a:r>
          </a:p>
          <a:p>
            <a:pPr marL="387450" lvl="2" indent="-171450">
              <a:lnSpc>
                <a:spcPct val="100000"/>
              </a:lnSpc>
              <a:spcBef>
                <a:spcPts val="150"/>
              </a:spcBef>
              <a:buFont typeface="Arial" panose="020B0604020202020204" pitchFamily="34" charset="0"/>
              <a:buChar char="•"/>
            </a:pPr>
            <a:r>
              <a:rPr lang="en-US" sz="1100" b="0" dirty="0"/>
              <a:t>Service Discovery and Recommendation in Rough Hierarchical Granular Space, Adv. Sci. Lett. 7, 135-139 (2012)</a:t>
            </a:r>
          </a:p>
          <a:p>
            <a:pPr marL="387450" lvl="2" indent="-171450">
              <a:lnSpc>
                <a:spcPct val="100000"/>
              </a:lnSpc>
              <a:spcBef>
                <a:spcPts val="150"/>
              </a:spcBef>
              <a:buFont typeface="Arial" panose="020B0604020202020204" pitchFamily="34" charset="0"/>
              <a:buChar char="•"/>
            </a:pPr>
            <a:r>
              <a:rPr lang="en-US" sz="1100" b="0" dirty="0"/>
              <a:t>Service Discovery and Recommendation in Rough Hierarchical Granular Computing. APSCC 2010: </a:t>
            </a:r>
            <a:r>
              <a:rPr lang="en-US" sz="1100" b="0" dirty="0" smtClean="0"/>
              <a:t>191-198</a:t>
            </a: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321452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694260" y="1113235"/>
            <a:ext cx="5725715" cy="29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34000"/>
              </a:spcBef>
              <a:buFontTx/>
              <a:buNone/>
            </a:pPr>
            <a:endParaRPr lang="zh-CN" altLang="en-US" sz="1500">
              <a:latin typeface="Times New Roman" panose="02020603050405020304" pitchFamily="18" charset="0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</a:rPr>
              <a:t>Research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pPr>
              <a:defRPr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Preliminary</a:t>
            </a:r>
          </a:p>
          <a:p>
            <a:pPr>
              <a:defRPr/>
            </a:pP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Research Problems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zh-CN" dirty="0"/>
              <a:t>Conclusion and Future Work</a:t>
            </a:r>
          </a:p>
          <a:p>
            <a:pPr>
              <a:defRPr/>
            </a:pP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8014" y="1250950"/>
            <a:ext cx="6433059" cy="296545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96067" y="355217"/>
            <a:ext cx="8816952" cy="718145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Recommender Systems have occupied our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Live </a:t>
            </a:r>
            <a:r>
              <a:rPr lang="en-US" b="1" dirty="0" smtClean="0"/>
              <a:t>assistant to take care of your life</a:t>
            </a:r>
            <a:endParaRPr lang="en-US" altLang="zh-CN" sz="15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Mobile </a:t>
            </a:r>
            <a:r>
              <a:rPr lang="en-US" altLang="zh-CN" sz="1100" dirty="0"/>
              <a:t>wearing </a:t>
            </a:r>
            <a:r>
              <a:rPr lang="en-US" altLang="zh-CN" sz="1100" dirty="0" smtClean="0"/>
              <a:t>equipment, </a:t>
            </a:r>
            <a:r>
              <a:rPr lang="en-US" altLang="zh-CN" sz="1100" dirty="0"/>
              <a:t>intelligent </a:t>
            </a:r>
            <a:r>
              <a:rPr lang="en-US" altLang="zh-CN" sz="1100" dirty="0" smtClean="0"/>
              <a:t>home, </a:t>
            </a:r>
            <a:r>
              <a:rPr lang="en-US" altLang="zh-CN" sz="1100" dirty="0"/>
              <a:t>medical, nutrition, food and other fields </a:t>
            </a:r>
            <a:endParaRPr lang="en-US" altLang="zh-CN" sz="1100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altLang="zh-CN" sz="1100" dirty="0" smtClean="0"/>
              <a:t>Real-time </a:t>
            </a:r>
            <a:r>
              <a:rPr lang="en-US" altLang="zh-CN" sz="1100" dirty="0"/>
              <a:t>health advice, disease pretreatment, intelligent nutrition </a:t>
            </a:r>
            <a:r>
              <a:rPr lang="en-US" altLang="zh-CN" sz="1100" dirty="0" smtClean="0"/>
              <a:t>catering</a:t>
            </a:r>
            <a:endParaRPr lang="en-US" altLang="zh-CN" sz="1100" dirty="0">
              <a:solidFill>
                <a:srgbClr val="008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21" y="3622963"/>
            <a:ext cx="723977" cy="7239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180" y="3607461"/>
            <a:ext cx="1029925" cy="7019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238" y="3545203"/>
            <a:ext cx="641387" cy="8572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70" y="2251225"/>
            <a:ext cx="1448135" cy="965423"/>
          </a:xfrm>
          <a:prstGeom prst="rect">
            <a:avLst/>
          </a:prstGeom>
        </p:spPr>
      </p:pic>
      <p:cxnSp>
        <p:nvCxnSpPr>
          <p:cNvPr id="12" name="直接连接符 11"/>
          <p:cNvCxnSpPr>
            <a:stCxn id="4" idx="0"/>
            <a:endCxn id="10" idx="2"/>
          </p:cNvCxnSpPr>
          <p:nvPr/>
        </p:nvCxnSpPr>
        <p:spPr>
          <a:xfrm flipV="1">
            <a:off x="2906510" y="3216648"/>
            <a:ext cx="1286528" cy="406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8" idx="0"/>
            <a:endCxn id="10" idx="2"/>
          </p:cNvCxnSpPr>
          <p:nvPr/>
        </p:nvCxnSpPr>
        <p:spPr>
          <a:xfrm flipH="1" flipV="1">
            <a:off x="4193038" y="3216648"/>
            <a:ext cx="209105" cy="390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9" idx="0"/>
            <a:endCxn id="10" idx="2"/>
          </p:cNvCxnSpPr>
          <p:nvPr/>
        </p:nvCxnSpPr>
        <p:spPr>
          <a:xfrm flipH="1" flipV="1">
            <a:off x="4193038" y="3216648"/>
            <a:ext cx="1599894" cy="328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66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Our life is built on recommender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Modeling Non-IID recommender systems using machine learning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Future research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Design more intelligent recommender systems over all available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sz="1500" dirty="0">
              <a:solidFill>
                <a:srgbClr val="008000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1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5"/>
          <p:cNvSpPr txBox="1">
            <a:spLocks noChangeArrowheads="1"/>
          </p:cNvSpPr>
          <p:nvPr/>
        </p:nvSpPr>
        <p:spPr bwMode="black">
          <a:xfrm>
            <a:off x="2033588" y="192882"/>
            <a:ext cx="50494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endParaRPr lang="zh-CN" altLang="en-US" sz="24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1694260" y="1113235"/>
            <a:ext cx="5725715" cy="29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34000"/>
              </a:spcBef>
              <a:buFontTx/>
              <a:buNone/>
            </a:pPr>
            <a:endParaRPr lang="zh-CN" altLang="en-US" sz="1500">
              <a:latin typeface="Times New Roman" panose="02020603050405020304" pitchFamily="18" charset="0"/>
            </a:endParaRPr>
          </a:p>
        </p:txBody>
      </p:sp>
      <p:sp>
        <p:nvSpPr>
          <p:cNvPr id="9220" name="标题 5"/>
          <p:cNvSpPr>
            <a:spLocks noGrp="1"/>
          </p:cNvSpPr>
          <p:nvPr>
            <p:ph type="title"/>
          </p:nvPr>
        </p:nvSpPr>
        <p:spPr bwMode="auto">
          <a:xfrm>
            <a:off x="539745" y="355217"/>
            <a:ext cx="8130122" cy="4283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 smtClean="0"/>
              <a:t>Selected papers</a:t>
            </a:r>
            <a:endParaRPr lang="en-US" dirty="0" smtClean="0"/>
          </a:p>
        </p:txBody>
      </p:sp>
      <p:sp>
        <p:nvSpPr>
          <p:cNvPr id="9221" name="内容占位符 6"/>
          <p:cNvSpPr>
            <a:spLocks noGrp="1"/>
          </p:cNvSpPr>
          <p:nvPr>
            <p:ph idx="1"/>
          </p:nvPr>
        </p:nvSpPr>
        <p:spPr>
          <a:xfrm>
            <a:off x="539745" y="1274820"/>
            <a:ext cx="8210462" cy="3110294"/>
          </a:xfrm>
        </p:spPr>
        <p:txBody>
          <a:bodyPr/>
          <a:lstStyle/>
          <a:p>
            <a:pPr lvl="0"/>
            <a:r>
              <a:rPr lang="en-US" sz="1200" dirty="0"/>
              <a:t>Hu, L., Cao, L., Wang, S., Xu, G., Cao, J. and Gu, Z. 2017. Diversifying personalized recommendation with user-session context. In, Twenty-Third International Joint Conference on Artificial Intelligence (IJCAI’17).</a:t>
            </a:r>
          </a:p>
          <a:p>
            <a:pPr lvl="0"/>
            <a:r>
              <a:rPr lang="en-US" sz="1200" dirty="0"/>
              <a:t>Hu, L., Cao, L., Cao, J., Gu, Z., Xu, G., and Wang, J. Improving the Quality of Recommendations for Users and Items in the Tail of Distribution. ACM Trans. Inf. Syst. 35, 3, 1-37, 2017. </a:t>
            </a:r>
          </a:p>
          <a:p>
            <a:pPr lvl="0"/>
            <a:r>
              <a:rPr lang="en-US" sz="1200" dirty="0"/>
              <a:t>Hu, L., Cao, L., Cao, J., Gu, Z., Xu, G., &amp; Yang, D. (2016). Learning Informative Priors from Heterogeneous Domains to Improve Recommendation in Cold-Start User Domains. ACM Trans. Inf. Syst., 35(2), 1-37. doi:10.1145/2976737. </a:t>
            </a:r>
          </a:p>
          <a:p>
            <a:pPr lvl="0"/>
            <a:r>
              <a:rPr lang="en-US" sz="1200" dirty="0"/>
              <a:t>Hu, L., Cao, W., Cao, J., Xu, G., Cao, L. and Gu, Z. 2014. Bayesian Heteroskedastic Choice Modeling on Non-identically Distributed Linkages . In Data Mining (ICDM), 2014 IEEE International Conference on , 14-17 Dec. 2014, 2014; 851-856. </a:t>
            </a:r>
          </a:p>
          <a:p>
            <a:pPr lvl="0"/>
            <a:r>
              <a:rPr lang="en-US" sz="1200" dirty="0"/>
              <a:t>Hu, L., Cao, J., Xu, G., Cao, L., Gu, Z. and Cao, W. Deep modeling of group preferences for group-based recommendation . In Twenty-Eighth AAAI Conference on Artificial Intelligence, 2014. </a:t>
            </a:r>
          </a:p>
        </p:txBody>
      </p:sp>
    </p:spTree>
    <p:extLst>
      <p:ext uri="{BB962C8B-B14F-4D97-AF65-F5344CB8AC3E}">
        <p14:creationId xmlns:p14="http://schemas.microsoft.com/office/powerpoint/2010/main" val="41288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1694260" y="1113235"/>
            <a:ext cx="5725715" cy="29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34000"/>
              </a:spcBef>
              <a:buFontTx/>
              <a:buNone/>
            </a:pPr>
            <a:endParaRPr lang="zh-CN" altLang="en-US" sz="1500">
              <a:latin typeface="Times New Roman" panose="02020603050405020304" pitchFamily="18" charset="0"/>
            </a:endParaRPr>
          </a:p>
        </p:txBody>
      </p:sp>
      <p:sp>
        <p:nvSpPr>
          <p:cNvPr id="9220" name="标题 5"/>
          <p:cNvSpPr>
            <a:spLocks noGrp="1"/>
          </p:cNvSpPr>
          <p:nvPr>
            <p:ph type="title"/>
          </p:nvPr>
        </p:nvSpPr>
        <p:spPr bwMode="auto">
          <a:xfrm>
            <a:off x="539745" y="355217"/>
            <a:ext cx="8130122" cy="4283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Selected papers </a:t>
            </a:r>
            <a:r>
              <a:rPr lang="en-US" altLang="zh-CN" dirty="0" smtClean="0"/>
              <a:t>(Continue)</a:t>
            </a:r>
            <a:endParaRPr lang="en-US" dirty="0" smtClean="0"/>
          </a:p>
        </p:txBody>
      </p:sp>
      <p:sp>
        <p:nvSpPr>
          <p:cNvPr id="9221" name="内容占位符 6"/>
          <p:cNvSpPr>
            <a:spLocks noGrp="1"/>
          </p:cNvSpPr>
          <p:nvPr>
            <p:ph idx="1"/>
          </p:nvPr>
        </p:nvSpPr>
        <p:spPr>
          <a:xfrm>
            <a:off x="539745" y="1161355"/>
            <a:ext cx="8210462" cy="3223760"/>
          </a:xfrm>
        </p:spPr>
        <p:txBody>
          <a:bodyPr/>
          <a:lstStyle/>
          <a:p>
            <a:pPr lvl="0"/>
            <a:r>
              <a:rPr lang="en-US" sz="1200" dirty="0"/>
              <a:t>Hu, L., Cao, J., Xu, G., Cao, L., Gu, Z. and Zhu, C. Cross-domain collaborative filtering via bilinear multilevel analysis . In Proceedings of the Twenty-Third international joint conference on Artificial Intelligence (</a:t>
            </a:r>
            <a:r>
              <a:rPr lang="en-US" sz="1200" dirty="0" smtClean="0"/>
              <a:t>IJCAI’13), </a:t>
            </a:r>
            <a:r>
              <a:rPr lang="en-US" sz="1200" dirty="0"/>
              <a:t>Beijing, China, 2013; 2626-2632. </a:t>
            </a:r>
          </a:p>
          <a:p>
            <a:pPr lvl="0"/>
            <a:r>
              <a:rPr lang="en-US" sz="1200" dirty="0"/>
              <a:t>Hu, L., Cao, J., Xu, G., Wang, J., Gu, Z. and Cao, L. Personalized recommendation via cross-domain triadic factorization. In Proceedings of the 22nd international conference on World Wide Web (WWW’2013), Rio de Janeiro, Brazil, 2013; 595-606. </a:t>
            </a:r>
          </a:p>
          <a:p>
            <a:pPr lvl="0"/>
            <a:r>
              <a:rPr lang="en-US" sz="1200" dirty="0"/>
              <a:t>Hu, L., Cao, J., Xu, G. and Gu, Z. Latent Informative Links Detection. In KES, 2012; 1233-1242.</a:t>
            </a:r>
          </a:p>
          <a:p>
            <a:pPr lvl="0"/>
            <a:r>
              <a:rPr lang="en-US" sz="1200" dirty="0"/>
              <a:t>Hu, L., Cao, J. and Gu, Z. Service Discovery and Recommendation in Rough Hierarchical Granular Space. Advanced Science Letters, 2012.</a:t>
            </a:r>
          </a:p>
          <a:p>
            <a:pPr lvl="0"/>
            <a:r>
              <a:rPr lang="en-US" sz="1200" dirty="0"/>
              <a:t>Hu, L., Cao, J. and Gu, Z. Service Discovery and Recommendation in Rough Hierarchical Granular Computing. In Services Computing Conference (APSCC), 2010 IEEE Asia-Pacific, 6-10 Dec. 2010, 2010; 191-198.</a:t>
            </a:r>
          </a:p>
        </p:txBody>
      </p:sp>
    </p:spTree>
    <p:extLst>
      <p:ext uri="{BB962C8B-B14F-4D97-AF65-F5344CB8AC3E}">
        <p14:creationId xmlns:p14="http://schemas.microsoft.com/office/powerpoint/2010/main" val="168172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45" y="1081261"/>
            <a:ext cx="8130122" cy="31351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Program </a:t>
            </a:r>
            <a:r>
              <a:rPr lang="en-US" altLang="zh-CN" sz="1400" dirty="0" smtClean="0"/>
              <a:t>Committee</a:t>
            </a:r>
            <a:endParaRPr lang="en-US" sz="1400" dirty="0" smtClean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ACM IKDD Conference on Data Science and International Conference on Management of </a:t>
            </a:r>
            <a:r>
              <a:rPr lang="en-US" sz="1200" dirty="0" smtClean="0"/>
              <a:t>Data, 2018</a:t>
            </a:r>
            <a:endParaRPr lang="en-US" sz="12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IEEE </a:t>
            </a:r>
            <a:r>
              <a:rPr lang="en-US" sz="1200" dirty="0"/>
              <a:t>International Conference on Data Mining (ICDM</a:t>
            </a:r>
            <a:r>
              <a:rPr lang="en-US" sz="1200" dirty="0" smtClean="0"/>
              <a:t>), 2017</a:t>
            </a:r>
            <a:endParaRPr lang="en-US" sz="12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AAAI </a:t>
            </a:r>
            <a:r>
              <a:rPr lang="en-US" sz="1200" dirty="0"/>
              <a:t>Conference on Artificial Intelligence (AAAI), </a:t>
            </a:r>
            <a:r>
              <a:rPr lang="en-US" sz="1200" dirty="0" smtClean="0"/>
              <a:t>2017</a:t>
            </a:r>
            <a:endParaRPr lang="en-US" sz="12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The Pacific-Asia Conference on Knowledge Discovery and Data Mining (PAKDD), </a:t>
            </a:r>
            <a:r>
              <a:rPr lang="en-US" sz="1200" dirty="0" smtClean="0"/>
              <a:t>2017</a:t>
            </a:r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International Conference on Progress of Informatics and Computing (PIC) </a:t>
            </a:r>
            <a:r>
              <a:rPr lang="en-US" sz="1200" dirty="0" smtClean="0"/>
              <a:t>2017</a:t>
            </a:r>
            <a:endParaRPr lang="en-US" sz="12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International </a:t>
            </a:r>
            <a:r>
              <a:rPr lang="en-US" sz="1200" dirty="0"/>
              <a:t>Conference on Progress of Informatics and Computing (PIC) </a:t>
            </a:r>
            <a:r>
              <a:rPr lang="en-US" sz="1200" dirty="0" smtClean="0"/>
              <a:t>2016</a:t>
            </a:r>
            <a:endParaRPr lang="en-US" sz="12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International Conference on Progress of Informatics and Computing (PIC) </a:t>
            </a:r>
            <a:r>
              <a:rPr lang="en-US" sz="1200" dirty="0" smtClean="0"/>
              <a:t>2015</a:t>
            </a:r>
            <a:endParaRPr lang="en-US" sz="1200" dirty="0"/>
          </a:p>
          <a:p>
            <a:pPr marL="501750" lvl="2" indent="-285750">
              <a:buFont typeface="Arial" panose="020B0604020202020204" pitchFamily="34" charset="0"/>
              <a:buChar char="•"/>
            </a:pPr>
            <a:r>
              <a:rPr lang="en-US" sz="1200" dirty="0"/>
              <a:t>IEEE/ACM International Conference on Web Intelligence (WI)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3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5"/>
          <p:cNvSpPr txBox="1">
            <a:spLocks noChangeArrowheads="1"/>
          </p:cNvSpPr>
          <p:nvPr/>
        </p:nvSpPr>
        <p:spPr bwMode="black">
          <a:xfrm>
            <a:off x="2033588" y="192882"/>
            <a:ext cx="50494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endParaRPr lang="zh-CN" altLang="en-US" sz="24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1694260" y="1113235"/>
            <a:ext cx="5725715" cy="29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9263" indent="-449263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sz="28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34000"/>
              </a:spcBef>
              <a:buFontTx/>
              <a:buNone/>
            </a:pPr>
            <a:endParaRPr lang="zh-CN" altLang="en-US" sz="1500">
              <a:latin typeface="Times New Roman" panose="02020603050405020304" pitchFamily="18" charset="0"/>
            </a:endParaRPr>
          </a:p>
        </p:txBody>
      </p:sp>
      <p:sp>
        <p:nvSpPr>
          <p:cNvPr id="9220" name="标题 5"/>
          <p:cNvSpPr>
            <a:spLocks noGrp="1"/>
          </p:cNvSpPr>
          <p:nvPr>
            <p:ph type="title"/>
          </p:nvPr>
        </p:nvSpPr>
        <p:spPr bwMode="auto">
          <a:xfrm>
            <a:off x="539745" y="355217"/>
            <a:ext cx="8130122" cy="4283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Awards</a:t>
            </a:r>
          </a:p>
        </p:txBody>
      </p:sp>
      <p:sp>
        <p:nvSpPr>
          <p:cNvPr id="9221" name="内容占位符 6"/>
          <p:cNvSpPr>
            <a:spLocks noGrp="1"/>
          </p:cNvSpPr>
          <p:nvPr>
            <p:ph idx="1"/>
          </p:nvPr>
        </p:nvSpPr>
        <p:spPr>
          <a:xfrm>
            <a:off x="1494235" y="1281494"/>
            <a:ext cx="6172200" cy="2542967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Endeavour Fellowship </a:t>
            </a:r>
            <a:r>
              <a:rPr lang="en-US" b="1" dirty="0"/>
              <a:t>Award</a:t>
            </a:r>
            <a:endParaRPr lang="en-US" altLang="zh-CN" b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FEIT Higher Degree by Research Publication Award</a:t>
            </a:r>
            <a:endParaRPr lang="en-US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18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aa"/>
          <p:cNvPicPr>
            <a:picLocks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803" y="0"/>
            <a:ext cx="386119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1" name="标题 3"/>
          <p:cNvSpPr>
            <a:spLocks noGrp="1"/>
          </p:cNvSpPr>
          <p:nvPr>
            <p:ph type="title"/>
          </p:nvPr>
        </p:nvSpPr>
        <p:spPr bwMode="auto">
          <a:xfrm>
            <a:off x="539745" y="355217"/>
            <a:ext cx="8130122" cy="7873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 smtClean="0"/>
              <a:t>Thanks for your attention</a:t>
            </a:r>
            <a:br>
              <a:rPr lang="en-US" altLang="zh-CN" dirty="0" smtClean="0"/>
            </a:br>
            <a:endParaRPr 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zh-CN" dirty="0" smtClean="0"/>
          </a:p>
          <a:p>
            <a:pPr algn="ctr">
              <a:defRPr/>
            </a:pPr>
            <a:r>
              <a:rPr lang="en-US" altLang="zh-CN" sz="2400" dirty="0" smtClean="0"/>
              <a:t>Questions?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011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84" y="1072632"/>
            <a:ext cx="1668065" cy="2965450"/>
          </a:xfrm>
        </p:spPr>
      </p:pic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246954" y="355217"/>
            <a:ext cx="8836975" cy="718145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Recommender Systems have occupied our life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69" y="1072632"/>
            <a:ext cx="1668066" cy="29654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6954" y="1072632"/>
            <a:ext cx="981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What to eat</a:t>
            </a:r>
            <a:endParaRPr lang="en-US" sz="1200" dirty="0"/>
          </a:p>
        </p:txBody>
      </p:sp>
      <p:sp>
        <p:nvSpPr>
          <p:cNvPr id="7" name="文本框 6"/>
          <p:cNvSpPr txBox="1"/>
          <p:nvPr/>
        </p:nvSpPr>
        <p:spPr>
          <a:xfrm>
            <a:off x="6102523" y="1072267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How to go</a:t>
            </a:r>
            <a:endParaRPr lang="en-US" sz="1200" dirty="0"/>
          </a:p>
        </p:txBody>
      </p:sp>
      <p:sp>
        <p:nvSpPr>
          <p:cNvPr id="9" name="文本框 8"/>
          <p:cNvSpPr txBox="1"/>
          <p:nvPr/>
        </p:nvSpPr>
        <p:spPr>
          <a:xfrm>
            <a:off x="2896935" y="1072267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Which to dress</a:t>
            </a:r>
            <a:endParaRPr lang="en-US" sz="1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0" y="1072267"/>
            <a:ext cx="1667655" cy="29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4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187" y="355217"/>
            <a:ext cx="8910394" cy="359073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Recommender Systems have occupied our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life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39745" y="1073363"/>
            <a:ext cx="8130122" cy="314303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Alibaba Competitions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03" y="1437624"/>
            <a:ext cx="6433064" cy="27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8894 FEIT branded materials_Campus Screen PPT16x9">
  <a:themeElements>
    <a:clrScheme name="Custom 3">
      <a:dk1>
        <a:sysClr val="windowText" lastClr="000000"/>
      </a:dk1>
      <a:lt1>
        <a:sysClr val="window" lastClr="FFFFFF"/>
      </a:lt1>
      <a:dk2>
        <a:srgbClr val="00AAD2"/>
      </a:dk2>
      <a:lt2>
        <a:srgbClr val="8CB7C7"/>
      </a:lt2>
      <a:accent1>
        <a:srgbClr val="00AAD2"/>
      </a:accent1>
      <a:accent2>
        <a:srgbClr val="EA7125"/>
      </a:accent2>
      <a:accent3>
        <a:srgbClr val="BED600"/>
      </a:accent3>
      <a:accent4>
        <a:srgbClr val="00AA86"/>
      </a:accent4>
      <a:accent5>
        <a:srgbClr val="DC291E"/>
      </a:accent5>
      <a:accent6>
        <a:srgbClr val="0078C9"/>
      </a:accent6>
      <a:hlink>
        <a:srgbClr val="00AEEF"/>
      </a:hlink>
      <a:folHlink>
        <a:srgbClr val="9325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18894 FEIT branded materials_Campus Screen PPT16x9</Template>
  <TotalTime>6929</TotalTime>
  <Words>4555</Words>
  <Application>Microsoft Office PowerPoint</Application>
  <PresentationFormat>全屏显示(16:9)</PresentationFormat>
  <Paragraphs>609</Paragraphs>
  <Slides>76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5" baseType="lpstr">
      <vt:lpstr>黑体</vt:lpstr>
      <vt:lpstr>宋体</vt:lpstr>
      <vt:lpstr>Arial</vt:lpstr>
      <vt:lpstr>Calibri</vt:lpstr>
      <vt:lpstr>Cambria Math</vt:lpstr>
      <vt:lpstr>Symbol</vt:lpstr>
      <vt:lpstr>Times New Roman</vt:lpstr>
      <vt:lpstr>18894 FEIT branded materials_Campus Screen PPT16x9</vt:lpstr>
      <vt:lpstr>Visio</vt:lpstr>
      <vt:lpstr>Modeling Non-IID Recommender Systems with Heterogeneous Data using Machine Learning Approach</vt:lpstr>
      <vt:lpstr>Outline</vt:lpstr>
      <vt:lpstr>PowerPoint 演示文稿</vt:lpstr>
      <vt:lpstr>Leaving From Information Age to Recommendation Age</vt:lpstr>
      <vt:lpstr>Generalized Recommender Systems</vt:lpstr>
      <vt:lpstr>Pull Age to Push Age</vt:lpstr>
      <vt:lpstr>Recommender Systems have occupied our life</vt:lpstr>
      <vt:lpstr>Recommender Systems have occupied our life</vt:lpstr>
      <vt:lpstr>Recommender Systems have occupied our life</vt:lpstr>
      <vt:lpstr>PowerPoint 演示文稿</vt:lpstr>
      <vt:lpstr>Challenges in Recommender Systems</vt:lpstr>
      <vt:lpstr>Challenges in Recommender Systems</vt:lpstr>
      <vt:lpstr>Challenges in Recommender Systems</vt:lpstr>
      <vt:lpstr>Modeling Non-IID Recommender Systems</vt:lpstr>
      <vt:lpstr>Modeling Non-IID Recommender Systems</vt:lpstr>
      <vt:lpstr>Modeling Non-IID Recommender Systems</vt:lpstr>
      <vt:lpstr>Modeling Non-IID Recommender Systems</vt:lpstr>
      <vt:lpstr>PowerPoint 演示文稿</vt:lpstr>
      <vt:lpstr>Problem: Recommendation in Long Tail</vt:lpstr>
      <vt:lpstr>Bayesian Heteroskedastic Choice Modeling</vt:lpstr>
      <vt:lpstr>Modeling Non-IID Recommender Systems</vt:lpstr>
      <vt:lpstr>Preliminary: Matrix Factorization</vt:lpstr>
      <vt:lpstr>Bayesian Heteroskedastic Choice Modeling</vt:lpstr>
      <vt:lpstr>Bayesian Heteroskedastic Choice Modeling</vt:lpstr>
      <vt:lpstr>Bayesian Heteroskedastic Choice Modeling</vt:lpstr>
      <vt:lpstr>Bayesian Heteroskedastic Choice Modeling</vt:lpstr>
      <vt:lpstr>Bayesian Heteroskedastic Choice Modeling</vt:lpstr>
      <vt:lpstr>Bayesian Heteroskedastic Choice Modeling</vt:lpstr>
      <vt:lpstr>Bayesian Heteroskedastic Choice Modeling</vt:lpstr>
      <vt:lpstr>Bayesian Heteroskedastic Choice Modeling</vt:lpstr>
      <vt:lpstr>Recurrent Regularization for recommendation in long tail</vt:lpstr>
      <vt:lpstr>Modeling Non-IID Recommender Systems</vt:lpstr>
      <vt:lpstr>Recurrent Regularization for recommendation in long tail</vt:lpstr>
      <vt:lpstr>Recurrent Regularization for recommendation in long tail</vt:lpstr>
      <vt:lpstr>Recurrent Regularization for recommendation in long tail</vt:lpstr>
      <vt:lpstr>Recurrent Regularization for recommendation in long tail</vt:lpstr>
      <vt:lpstr>Recurrent Regularization for recommendation in long tail</vt:lpstr>
      <vt:lpstr>Recurrent Regularization for recommendation in long tail</vt:lpstr>
      <vt:lpstr>Recurrent Regularization for recommendation in long tail</vt:lpstr>
      <vt:lpstr>Cross-domain recommendation</vt:lpstr>
      <vt:lpstr>Cross-domain recommendation with irregular Tensor factorization</vt:lpstr>
      <vt:lpstr>Modeling Non-IID Recommender Systems</vt:lpstr>
      <vt:lpstr>Preliminary: Tensor Factorization</vt:lpstr>
      <vt:lpstr>Cross-domain recommendation with irregular Tensor factorization</vt:lpstr>
      <vt:lpstr>Cross-domain recommendation with irregular Tensor factorization</vt:lpstr>
      <vt:lpstr>PowerPoint 演示文稿</vt:lpstr>
      <vt:lpstr>PowerPoint 演示文稿</vt:lpstr>
      <vt:lpstr>Preliminary: Multilevel Model</vt:lpstr>
      <vt:lpstr>Modeling Non-IID Recommender Systems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Problem: Group-based Recommendation</vt:lpstr>
      <vt:lpstr>Modeling Non-IID Recommender Systems</vt:lpstr>
      <vt:lpstr>Deep Modeling Group Preference</vt:lpstr>
      <vt:lpstr>Preliminary: Deep Belief Networks </vt:lpstr>
      <vt:lpstr>Deep Modeling Group Preference</vt:lpstr>
      <vt:lpstr>Deep Modeling Group Preference</vt:lpstr>
      <vt:lpstr>Deep Modeling Group Preference</vt:lpstr>
      <vt:lpstr>Problem: Session-Aware Recommendation</vt:lpstr>
      <vt:lpstr>Modeling Non-IID Recommender Systems</vt:lpstr>
      <vt:lpstr>Preliminary: Word Embedding </vt:lpstr>
      <vt:lpstr>WIDE-in-wide-out Neural model for Session-based Recommendation</vt:lpstr>
      <vt:lpstr>WIDE-in-wide-out Neural model for Session-based Recommendation</vt:lpstr>
      <vt:lpstr>WIDE-in-wide-out Neural model for Session-based Recommendation</vt:lpstr>
      <vt:lpstr>Other work for recommendation</vt:lpstr>
      <vt:lpstr>PowerPoint 演示文稿</vt:lpstr>
      <vt:lpstr>Vision</vt:lpstr>
      <vt:lpstr>Conclusion</vt:lpstr>
      <vt:lpstr>Selected papers</vt:lpstr>
      <vt:lpstr>Selected papers (Continue)</vt:lpstr>
      <vt:lpstr>Social Work</vt:lpstr>
      <vt:lpstr>Awards</vt:lpstr>
      <vt:lpstr>Thanks for your attention </vt:lpstr>
    </vt:vector>
  </TitlesOfParts>
  <Company>Faculty of Engineering &amp;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Jiang</dc:creator>
  <cp:lastModifiedBy>milk Hu</cp:lastModifiedBy>
  <cp:revision>258</cp:revision>
  <dcterms:created xsi:type="dcterms:W3CDTF">2015-07-29T00:41:24Z</dcterms:created>
  <dcterms:modified xsi:type="dcterms:W3CDTF">2017-09-06T03:16:55Z</dcterms:modified>
</cp:coreProperties>
</file>